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8" r:id="rId2"/>
  </p:sldMasterIdLst>
  <p:notesMasterIdLst>
    <p:notesMasterId r:id="rId24"/>
  </p:notesMasterIdLst>
  <p:sldIdLst>
    <p:sldId id="256" r:id="rId3"/>
    <p:sldId id="257" r:id="rId4"/>
    <p:sldId id="291" r:id="rId5"/>
    <p:sldId id="258" r:id="rId6"/>
    <p:sldId id="279" r:id="rId7"/>
    <p:sldId id="276" r:id="rId8"/>
    <p:sldId id="285" r:id="rId9"/>
    <p:sldId id="286" r:id="rId10"/>
    <p:sldId id="292" r:id="rId11"/>
    <p:sldId id="298" r:id="rId12"/>
    <p:sldId id="293" r:id="rId13"/>
    <p:sldId id="265" r:id="rId14"/>
    <p:sldId id="269" r:id="rId15"/>
    <p:sldId id="266" r:id="rId16"/>
    <p:sldId id="290" r:id="rId17"/>
    <p:sldId id="294" r:id="rId18"/>
    <p:sldId id="296" r:id="rId19"/>
    <p:sldId id="295" r:id="rId20"/>
    <p:sldId id="271" r:id="rId21"/>
    <p:sldId id="287" r:id="rId22"/>
    <p:sldId id="288" r:id="rId2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93D57"/>
    <a:srgbClr val="D1CDCF"/>
    <a:srgbClr val="D7D7D7"/>
    <a:srgbClr val="1182BB"/>
    <a:srgbClr val="062A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99" autoAdjust="0"/>
    <p:restoredTop sz="94660" autoAdjust="0"/>
  </p:normalViewPr>
  <p:slideViewPr>
    <p:cSldViewPr snapToGrid="0">
      <p:cViewPr varScale="1">
        <p:scale>
          <a:sx n="117" d="100"/>
          <a:sy n="117" d="100"/>
        </p:scale>
        <p:origin x="-270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24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51;&#1072;&#1074;&#1088;&#1086;&#1074;\&#1056;&#1072;&#1073;&#1086;&#1095;&#1080;&#1081;%20&#1089;&#1090;&#1086;&#1083;\&#1092;&#1072;&#1081;&#1083;&#1099;%20Exel\&#1076;&#1086;&#1083;&#1103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409434905295104E-2"/>
          <c:y val="1.9589995051054934E-2"/>
          <c:w val="0.93207866307035836"/>
          <c:h val="0.733234954570265"/>
        </c:manualLayout>
      </c:layout>
      <c:lineChart>
        <c:grouping val="standard"/>
        <c:varyColors val="0"/>
        <c:ser>
          <c:idx val="0"/>
          <c:order val="0"/>
          <c:tx>
            <c:strRef>
              <c:f>Динамика!$C$2</c:f>
              <c:strCache>
                <c:ptCount val="1"/>
                <c:pt idx="0">
                  <c:v>Выданные поручительства за отчетный год (количество)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Динамика!$A$3:$A$9</c:f>
              <c:numCache>
                <c:formatCode>m/d/yyyy</c:formatCode>
                <c:ptCount val="7"/>
                <c:pt idx="0">
                  <c:v>40544</c:v>
                </c:pt>
                <c:pt idx="1">
                  <c:v>40909</c:v>
                </c:pt>
                <c:pt idx="2">
                  <c:v>41275</c:v>
                </c:pt>
                <c:pt idx="3">
                  <c:v>41640</c:v>
                </c:pt>
                <c:pt idx="4">
                  <c:v>42005</c:v>
                </c:pt>
                <c:pt idx="5">
                  <c:v>42370</c:v>
                </c:pt>
                <c:pt idx="6">
                  <c:v>42736</c:v>
                </c:pt>
              </c:numCache>
            </c:numRef>
          </c:cat>
          <c:val>
            <c:numRef>
              <c:f>Динамика!$C$3:$C$9</c:f>
              <c:numCache>
                <c:formatCode>General</c:formatCode>
                <c:ptCount val="7"/>
                <c:pt idx="0">
                  <c:v>0</c:v>
                </c:pt>
                <c:pt idx="1">
                  <c:v>24</c:v>
                </c:pt>
                <c:pt idx="2">
                  <c:v>21</c:v>
                </c:pt>
                <c:pt idx="3">
                  <c:v>33</c:v>
                </c:pt>
                <c:pt idx="4">
                  <c:v>23</c:v>
                </c:pt>
                <c:pt idx="5">
                  <c:v>13</c:v>
                </c:pt>
                <c:pt idx="6">
                  <c:v>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Динамика!$D$2</c:f>
              <c:strCache>
                <c:ptCount val="1"/>
                <c:pt idx="0">
                  <c:v>Действующие поручительства (количество)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Динамика!$A$3:$A$9</c:f>
              <c:numCache>
                <c:formatCode>m/d/yyyy</c:formatCode>
                <c:ptCount val="7"/>
                <c:pt idx="0">
                  <c:v>40544</c:v>
                </c:pt>
                <c:pt idx="1">
                  <c:v>40909</c:v>
                </c:pt>
                <c:pt idx="2">
                  <c:v>41275</c:v>
                </c:pt>
                <c:pt idx="3">
                  <c:v>41640</c:v>
                </c:pt>
                <c:pt idx="4">
                  <c:v>42005</c:v>
                </c:pt>
                <c:pt idx="5">
                  <c:v>42370</c:v>
                </c:pt>
                <c:pt idx="6">
                  <c:v>42736</c:v>
                </c:pt>
              </c:numCache>
            </c:numRef>
          </c:cat>
          <c:val>
            <c:numRef>
              <c:f>Динамика!$D$3:$D$9</c:f>
              <c:numCache>
                <c:formatCode>General</c:formatCode>
                <c:ptCount val="7"/>
                <c:pt idx="0">
                  <c:v>0</c:v>
                </c:pt>
                <c:pt idx="1">
                  <c:v>24</c:v>
                </c:pt>
                <c:pt idx="2">
                  <c:v>40</c:v>
                </c:pt>
                <c:pt idx="3">
                  <c:v>59</c:v>
                </c:pt>
                <c:pt idx="4">
                  <c:v>69</c:v>
                </c:pt>
                <c:pt idx="5">
                  <c:v>56</c:v>
                </c:pt>
                <c:pt idx="6">
                  <c:v>54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4896000"/>
        <c:axId val="124897536"/>
      </c:lineChart>
      <c:dateAx>
        <c:axId val="124896000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crossAx val="124897536"/>
        <c:crosses val="autoZero"/>
        <c:auto val="1"/>
        <c:lblOffset val="100"/>
        <c:baseTimeUnit val="years"/>
      </c:dateAx>
      <c:valAx>
        <c:axId val="12489753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24896000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4.2053832806920946E-2"/>
          <c:y val="0.80194540673931847"/>
          <c:w val="0.65752536619091206"/>
          <c:h val="0.18383012551235711"/>
        </c:manualLayout>
      </c:layout>
      <c:overlay val="0"/>
    </c:legend>
    <c:plotVisOnly val="1"/>
    <c:dispBlanksAs val="gap"/>
    <c:showDLblsOverMax val="0"/>
  </c:chart>
  <c:spPr>
    <a:noFill/>
  </c:spPr>
  <c:txPr>
    <a:bodyPr/>
    <a:lstStyle/>
    <a:p>
      <a:pPr>
        <a:defRPr b="1">
          <a:solidFill>
            <a:schemeClr val="bg2">
              <a:lumMod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1521004409079E-2"/>
          <c:y val="3.1847155469202713E-2"/>
          <c:w val="0.89730236818830522"/>
          <c:h val="0.60702639442796924"/>
        </c:manualLayout>
      </c:layout>
      <c:lineChart>
        <c:grouping val="standard"/>
        <c:varyColors val="0"/>
        <c:ser>
          <c:idx val="0"/>
          <c:order val="0"/>
          <c:tx>
            <c:strRef>
              <c:f>Динамика!$E$2</c:f>
              <c:strCache>
                <c:ptCount val="1"/>
                <c:pt idx="0">
                  <c:v>Выданные поручительства за отчетный год (Сумма) 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Динамика!$A$3:$A$9</c:f>
              <c:numCache>
                <c:formatCode>m/d/yyyy</c:formatCode>
                <c:ptCount val="7"/>
                <c:pt idx="0">
                  <c:v>40544</c:v>
                </c:pt>
                <c:pt idx="1">
                  <c:v>40909</c:v>
                </c:pt>
                <c:pt idx="2">
                  <c:v>41275</c:v>
                </c:pt>
                <c:pt idx="3">
                  <c:v>41640</c:v>
                </c:pt>
                <c:pt idx="4">
                  <c:v>42005</c:v>
                </c:pt>
                <c:pt idx="5">
                  <c:v>42370</c:v>
                </c:pt>
                <c:pt idx="6">
                  <c:v>42736</c:v>
                </c:pt>
              </c:numCache>
            </c:numRef>
          </c:cat>
          <c:val>
            <c:numRef>
              <c:f>Динамика!$E$3:$E$9</c:f>
              <c:numCache>
                <c:formatCode>#,##0</c:formatCode>
                <c:ptCount val="7"/>
                <c:pt idx="0" formatCode="General">
                  <c:v>0</c:v>
                </c:pt>
                <c:pt idx="1">
                  <c:v>54849</c:v>
                </c:pt>
                <c:pt idx="2">
                  <c:v>54590</c:v>
                </c:pt>
                <c:pt idx="3">
                  <c:v>80965</c:v>
                </c:pt>
                <c:pt idx="4">
                  <c:v>51915</c:v>
                </c:pt>
                <c:pt idx="5">
                  <c:v>30000</c:v>
                </c:pt>
                <c:pt idx="6">
                  <c:v>17034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Динамика!$G$2</c:f>
              <c:strCache>
                <c:ptCount val="1"/>
                <c:pt idx="0">
                  <c:v>Действующие поручительства (Сумма)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Динамика!$A$3:$A$9</c:f>
              <c:numCache>
                <c:formatCode>m/d/yyyy</c:formatCode>
                <c:ptCount val="7"/>
                <c:pt idx="0">
                  <c:v>40544</c:v>
                </c:pt>
                <c:pt idx="1">
                  <c:v>40909</c:v>
                </c:pt>
                <c:pt idx="2">
                  <c:v>41275</c:v>
                </c:pt>
                <c:pt idx="3">
                  <c:v>41640</c:v>
                </c:pt>
                <c:pt idx="4">
                  <c:v>42005</c:v>
                </c:pt>
                <c:pt idx="5">
                  <c:v>42370</c:v>
                </c:pt>
                <c:pt idx="6">
                  <c:v>42736</c:v>
                </c:pt>
              </c:numCache>
            </c:numRef>
          </c:cat>
          <c:val>
            <c:numRef>
              <c:f>Динамика!$G$3:$G$9</c:f>
              <c:numCache>
                <c:formatCode>#,##0</c:formatCode>
                <c:ptCount val="7"/>
                <c:pt idx="0" formatCode="General">
                  <c:v>0</c:v>
                </c:pt>
                <c:pt idx="1">
                  <c:v>54849</c:v>
                </c:pt>
                <c:pt idx="2">
                  <c:v>97439</c:v>
                </c:pt>
                <c:pt idx="3">
                  <c:v>144611</c:v>
                </c:pt>
                <c:pt idx="4">
                  <c:v>165516</c:v>
                </c:pt>
                <c:pt idx="5">
                  <c:v>123427</c:v>
                </c:pt>
                <c:pt idx="6">
                  <c:v>123371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1138944"/>
        <c:axId val="31140480"/>
      </c:lineChart>
      <c:dateAx>
        <c:axId val="31138944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crossAx val="31140480"/>
        <c:crosses val="autoZero"/>
        <c:auto val="1"/>
        <c:lblOffset val="100"/>
        <c:baseTimeUnit val="years"/>
      </c:dateAx>
      <c:valAx>
        <c:axId val="3114048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1138944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2.4857359430380043E-2"/>
          <c:y val="0.81775255365806554"/>
          <c:w val="0.70398988052603617"/>
          <c:h val="0.17257570076467715"/>
        </c:manualLayout>
      </c:layout>
      <c:overlay val="0"/>
      <c:txPr>
        <a:bodyPr/>
        <a:lstStyle/>
        <a:p>
          <a:pPr>
            <a:defRPr>
              <a:solidFill>
                <a:schemeClr val="bg2">
                  <a:lumMod val="2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b="1">
          <a:solidFill>
            <a:schemeClr val="bg2">
              <a:lumMod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71597606105992"/>
          <c:y val="0.10737960332449834"/>
          <c:w val="0.49328288434981388"/>
          <c:h val="0.80455743012681136"/>
        </c:manualLayout>
      </c:layout>
      <c:pie3DChart>
        <c:varyColors val="1"/>
        <c:ser>
          <c:idx val="0"/>
          <c:order val="0"/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'Вид деятельности'!$B$3:$B$10</c:f>
              <c:strCache>
                <c:ptCount val="8"/>
                <c:pt idx="0">
                  <c:v>Оптовая торговля </c:v>
                </c:pt>
                <c:pt idx="1">
                  <c:v>Предоставление бытовых услуг</c:v>
                </c:pt>
                <c:pt idx="2">
                  <c:v>Производственная деятельность</c:v>
                </c:pt>
                <c:pt idx="3">
                  <c:v>Прочие услуги </c:v>
                </c:pt>
                <c:pt idx="4">
                  <c:v>Розничная торговля</c:v>
                </c:pt>
                <c:pt idx="5">
                  <c:v>Сельскохозяйственная деятельность</c:v>
                </c:pt>
                <c:pt idx="6">
                  <c:v>Строительная сфера</c:v>
                </c:pt>
                <c:pt idx="7">
                  <c:v>Транспортные услуги</c:v>
                </c:pt>
              </c:strCache>
            </c:strRef>
          </c:cat>
          <c:val>
            <c:numRef>
              <c:f>'Вид деятельности'!$F$3:$F$10</c:f>
              <c:numCache>
                <c:formatCode>#,##0.00</c:formatCode>
                <c:ptCount val="8"/>
                <c:pt idx="0">
                  <c:v>9.4922859536919972</c:v>
                </c:pt>
                <c:pt idx="1">
                  <c:v>0.91294682195114574</c:v>
                </c:pt>
                <c:pt idx="2">
                  <c:v>26.207772698918934</c:v>
                </c:pt>
                <c:pt idx="3">
                  <c:v>17.089337441750754</c:v>
                </c:pt>
                <c:pt idx="4">
                  <c:v>18.800839990046097</c:v>
                </c:pt>
                <c:pt idx="5">
                  <c:v>8.1252267153651978</c:v>
                </c:pt>
                <c:pt idx="6">
                  <c:v>13.123610565547722</c:v>
                </c:pt>
                <c:pt idx="7">
                  <c:v>6.2479798127281541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898122430841018"/>
          <c:y val="0.19187900690772922"/>
          <c:w val="0.37139863247517951"/>
          <c:h val="0.64736597894351611"/>
        </c:manualLayout>
      </c:layout>
      <c:overlay val="0"/>
      <c:txPr>
        <a:bodyPr/>
        <a:lstStyle/>
        <a:p>
          <a:pPr>
            <a:defRPr sz="1400">
              <a:solidFill>
                <a:schemeClr val="bg2">
                  <a:lumMod val="2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b="1">
          <a:solidFill>
            <a:schemeClr val="tx1">
              <a:lumMod val="95000"/>
              <a:lumOff val="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view3D>
      <c:rotX val="9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8163476805134932E-5"/>
          <c:y val="9.4603946992796416E-3"/>
          <c:w val="0.73099556397770526"/>
          <c:h val="0.99053960530072038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11"/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Лист1!$B$4:$B$16</c:f>
              <c:strCache>
                <c:ptCount val="13"/>
                <c:pt idx="0">
                  <c:v>Сыктывкар</c:v>
                </c:pt>
                <c:pt idx="1">
                  <c:v>Ухта </c:v>
                </c:pt>
                <c:pt idx="2">
                  <c:v>Сыктывдинский район</c:v>
                </c:pt>
                <c:pt idx="3">
                  <c:v>Сосногорск</c:v>
                </c:pt>
                <c:pt idx="4">
                  <c:v>Воркута</c:v>
                </c:pt>
                <c:pt idx="5">
                  <c:v>Ижемский район</c:v>
                </c:pt>
                <c:pt idx="6">
                  <c:v>Корткерос</c:v>
                </c:pt>
                <c:pt idx="7">
                  <c:v>Сысольский район</c:v>
                </c:pt>
                <c:pt idx="8">
                  <c:v>Усть Куломский район </c:v>
                </c:pt>
                <c:pt idx="9">
                  <c:v>Емва</c:v>
                </c:pt>
                <c:pt idx="10">
                  <c:v>Печора </c:v>
                </c:pt>
                <c:pt idx="11">
                  <c:v>Троицко печорск</c:v>
                </c:pt>
                <c:pt idx="12">
                  <c:v>Удорский район</c:v>
                </c:pt>
              </c:strCache>
            </c:strRef>
          </c:cat>
          <c:val>
            <c:numRef>
              <c:f>Лист1!$C$4:$C$16</c:f>
              <c:numCache>
                <c:formatCode>General</c:formatCode>
                <c:ptCount val="13"/>
                <c:pt idx="0">
                  <c:v>88</c:v>
                </c:pt>
                <c:pt idx="1">
                  <c:v>9</c:v>
                </c:pt>
                <c:pt idx="2">
                  <c:v>6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</c:ser>
        <c:ser>
          <c:idx val="1"/>
          <c:order val="1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Лист1!$B$4:$B$16</c:f>
              <c:strCache>
                <c:ptCount val="13"/>
                <c:pt idx="0">
                  <c:v>Сыктывкар</c:v>
                </c:pt>
                <c:pt idx="1">
                  <c:v>Ухта </c:v>
                </c:pt>
                <c:pt idx="2">
                  <c:v>Сыктывдинский район</c:v>
                </c:pt>
                <c:pt idx="3">
                  <c:v>Сосногорск</c:v>
                </c:pt>
                <c:pt idx="4">
                  <c:v>Воркута</c:v>
                </c:pt>
                <c:pt idx="5">
                  <c:v>Ижемский район</c:v>
                </c:pt>
                <c:pt idx="6">
                  <c:v>Корткерос</c:v>
                </c:pt>
                <c:pt idx="7">
                  <c:v>Сысольский район</c:v>
                </c:pt>
                <c:pt idx="8">
                  <c:v>Усть Куломский район </c:v>
                </c:pt>
                <c:pt idx="9">
                  <c:v>Емва</c:v>
                </c:pt>
                <c:pt idx="10">
                  <c:v>Печора </c:v>
                </c:pt>
                <c:pt idx="11">
                  <c:v>Троицко печорск</c:v>
                </c:pt>
                <c:pt idx="12">
                  <c:v>Удорский район</c:v>
                </c:pt>
              </c:strCache>
            </c:strRef>
          </c:cat>
          <c:val>
            <c:numRef>
              <c:f>Лист1!$E$4:$E$16</c:f>
              <c:numCache>
                <c:formatCode>0%</c:formatCode>
                <c:ptCount val="13"/>
                <c:pt idx="0">
                  <c:v>0.73333333333333328</c:v>
                </c:pt>
                <c:pt idx="1">
                  <c:v>7.4999999999999997E-2</c:v>
                </c:pt>
                <c:pt idx="2">
                  <c:v>0.05</c:v>
                </c:pt>
                <c:pt idx="3">
                  <c:v>2.5000000000000001E-2</c:v>
                </c:pt>
                <c:pt idx="4">
                  <c:v>1.6666666666666666E-2</c:v>
                </c:pt>
                <c:pt idx="5">
                  <c:v>1.6666666666666666E-2</c:v>
                </c:pt>
                <c:pt idx="6">
                  <c:v>1.6666666666666666E-2</c:v>
                </c:pt>
                <c:pt idx="7">
                  <c:v>1.6666666666666666E-2</c:v>
                </c:pt>
                <c:pt idx="8">
                  <c:v>1.6666666666666666E-2</c:v>
                </c:pt>
                <c:pt idx="9">
                  <c:v>8.3333333333333332E-3</c:v>
                </c:pt>
                <c:pt idx="10">
                  <c:v>8.3333333333333332E-3</c:v>
                </c:pt>
                <c:pt idx="11">
                  <c:v>8.3333333333333332E-3</c:v>
                </c:pt>
                <c:pt idx="12">
                  <c:v>8.3333333333333332E-3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noFill/>
    <a:scene3d>
      <a:camera prst="orthographicFront"/>
      <a:lightRig rig="threePt" dir="t"/>
    </a:scene3d>
    <a:sp3d>
      <a:bevelT w="6350"/>
    </a:sp3d>
  </c:spPr>
  <c:txPr>
    <a:bodyPr/>
    <a:lstStyle/>
    <a:p>
      <a:pPr>
        <a:defRPr sz="1000" b="1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'2016 год'!$C$3</c:f>
              <c:strCache>
                <c:ptCount val="1"/>
                <c:pt idx="0">
                  <c:v>Кол-во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'2016 год'!$B$4:$B$7</c:f>
              <c:strCache>
                <c:ptCount val="4"/>
                <c:pt idx="0">
                  <c:v>г. Ухта</c:v>
                </c:pt>
                <c:pt idx="1">
                  <c:v>г. Сыктывкар</c:v>
                </c:pt>
                <c:pt idx="2">
                  <c:v>г.Печора</c:v>
                </c:pt>
                <c:pt idx="3">
                  <c:v>г. Сосногорск</c:v>
                </c:pt>
              </c:strCache>
            </c:strRef>
          </c:cat>
          <c:val>
            <c:numRef>
              <c:f>'2016 год'!$C$4:$C$7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'2016 год'!$E$3</c:f>
              <c:strCache>
                <c:ptCount val="1"/>
                <c:pt idx="0">
                  <c:v>Сумма поручительства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'2016 год'!$B$4:$B$7</c:f>
              <c:strCache>
                <c:ptCount val="4"/>
                <c:pt idx="0">
                  <c:v>г. Ухта</c:v>
                </c:pt>
                <c:pt idx="1">
                  <c:v>г. Сыктывкар</c:v>
                </c:pt>
                <c:pt idx="2">
                  <c:v>г.Печора</c:v>
                </c:pt>
                <c:pt idx="3">
                  <c:v>г. Сосногорск</c:v>
                </c:pt>
              </c:strCache>
            </c:strRef>
          </c:cat>
          <c:val>
            <c:numRef>
              <c:f>'2016 год'!$E$4:$E$7</c:f>
              <c:numCache>
                <c:formatCode>#,##0.00"р."</c:formatCode>
                <c:ptCount val="4"/>
                <c:pt idx="0">
                  <c:v>4000000</c:v>
                </c:pt>
                <c:pt idx="1">
                  <c:v>7800000</c:v>
                </c:pt>
                <c:pt idx="2">
                  <c:v>1234340</c:v>
                </c:pt>
                <c:pt idx="3">
                  <c:v>4000000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400" b="1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555850471063463E-2"/>
          <c:y val="9.3220087401734625E-2"/>
          <c:w val="0.69060426582421364"/>
          <c:h val="0.87500008246276473"/>
        </c:manualLayout>
      </c:layout>
      <c:pie3D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Банки!$B$4:$B$14</c:f>
              <c:strCache>
                <c:ptCount val="11"/>
                <c:pt idx="0">
                  <c:v>СГБ</c:v>
                </c:pt>
                <c:pt idx="1">
                  <c:v>Транскапиталбанк</c:v>
                </c:pt>
                <c:pt idx="2">
                  <c:v>Банк Москвы</c:v>
                </c:pt>
                <c:pt idx="3">
                  <c:v>ВТБ 24</c:v>
                </c:pt>
                <c:pt idx="4">
                  <c:v>СтройКредит</c:v>
                </c:pt>
                <c:pt idx="5">
                  <c:v>Россельхозбанк</c:v>
                </c:pt>
                <c:pt idx="6">
                  <c:v>Уралсиб</c:v>
                </c:pt>
                <c:pt idx="7">
                  <c:v>МТС Банк</c:v>
                </c:pt>
                <c:pt idx="8">
                  <c:v>СберБанк</c:v>
                </c:pt>
                <c:pt idx="9">
                  <c:v>СКБ-Банк</c:v>
                </c:pt>
                <c:pt idx="10">
                  <c:v>Петрокоммерц</c:v>
                </c:pt>
              </c:strCache>
            </c:strRef>
          </c:cat>
          <c:val>
            <c:numRef>
              <c:f>Банки!$E$4:$E$14</c:f>
              <c:numCache>
                <c:formatCode>#,##0.00</c:formatCode>
                <c:ptCount val="11"/>
                <c:pt idx="0">
                  <c:v>4.2428360547575039</c:v>
                </c:pt>
                <c:pt idx="1">
                  <c:v>5.6868590815293434</c:v>
                </c:pt>
                <c:pt idx="2">
                  <c:v>0.2372568630587048</c:v>
                </c:pt>
                <c:pt idx="3">
                  <c:v>53.781324973132485</c:v>
                </c:pt>
                <c:pt idx="4">
                  <c:v>3.6772478094297241</c:v>
                </c:pt>
                <c:pt idx="5">
                  <c:v>15.793148950712235</c:v>
                </c:pt>
                <c:pt idx="6">
                  <c:v>0.3361755903524335</c:v>
                </c:pt>
                <c:pt idx="7">
                  <c:v>0.69359459599087547</c:v>
                </c:pt>
                <c:pt idx="8">
                  <c:v>11.724928803468414</c:v>
                </c:pt>
                <c:pt idx="9">
                  <c:v>1.7875666725174839</c:v>
                </c:pt>
                <c:pt idx="10">
                  <c:v>2.0390606050507953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b="1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9B45AE-0935-42BF-8EF2-E083BC540DE5}" type="doc">
      <dgm:prSet loTypeId="urn:microsoft.com/office/officeart/2008/layout/RadialCluster" loCatId="cycle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E424207-6A36-480D-AC85-72913E134008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baseline="0" dirty="0">
              <a:latin typeface="Times New Roman" panose="02020603050405020304" pitchFamily="18" charset="0"/>
            </a:rPr>
            <a:t>Требования к СМСП</a:t>
          </a:r>
        </a:p>
      </dgm:t>
    </dgm:pt>
    <dgm:pt modelId="{556AC2D9-E143-4867-8FB8-C10972402562}" type="parTrans" cxnId="{D391A43F-0A98-4EE3-92FC-A46E7916E35D}">
      <dgm:prSet/>
      <dgm:spPr/>
      <dgm:t>
        <a:bodyPr/>
        <a:lstStyle/>
        <a:p>
          <a:endParaRPr lang="ru-RU"/>
        </a:p>
      </dgm:t>
    </dgm:pt>
    <dgm:pt modelId="{D0961F5F-A6F9-445B-80B9-CE9E9E2637A4}" type="sibTrans" cxnId="{D391A43F-0A98-4EE3-92FC-A46E7916E35D}">
      <dgm:prSet/>
      <dgm:spPr/>
      <dgm:t>
        <a:bodyPr/>
        <a:lstStyle/>
        <a:p>
          <a:endParaRPr lang="ru-RU"/>
        </a:p>
      </dgm:t>
    </dgm:pt>
    <dgm:pt modelId="{6F6A9FA6-A0BA-4448-855D-3D1A8061B142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kumimoji="0" lang="ru-RU" sz="1400" i="0" u="none" strike="noStrike" cap="none" normalizeH="0" baseline="0" dirty="0" smtClean="0">
              <a:ln/>
              <a:effectLst/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Соответствие   требованиям ФЗ РФ от 24.07.2007 года № 209-ФЗ</a:t>
          </a:r>
          <a:endParaRPr lang="ru-RU" sz="1400" baseline="0" dirty="0"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5CA700F8-414D-41B7-82AA-6287CC21B011}" type="parTrans" cxnId="{83C06A5A-7E30-4C40-9E94-D18371E62AB0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7A979AC9-9E67-4E6A-B8C3-2E73020F27C5}" type="sibTrans" cxnId="{83C06A5A-7E30-4C40-9E94-D18371E62AB0}">
      <dgm:prSet/>
      <dgm:spPr/>
      <dgm:t>
        <a:bodyPr/>
        <a:lstStyle/>
        <a:p>
          <a:endParaRPr lang="ru-RU"/>
        </a:p>
      </dgm:t>
    </dgm:pt>
    <dgm:pt modelId="{5E4BBE5E-BBC0-4C2A-90AF-FFDE6DBC8EF9}">
      <dgm:prSet phldrT="[Текст]" custT="1"/>
      <dgm:spPr/>
      <dgm:t>
        <a:bodyPr/>
        <a:lstStyle/>
        <a:p>
          <a:r>
            <a:rPr kumimoji="0" lang="ru-RU" sz="1400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Tahoma" panose="020B0604030504040204" pitchFamily="34" charset="0"/>
              <a:cs typeface="Tahoma" panose="020B0604030504040204" pitchFamily="34" charset="0"/>
            </a:rPr>
            <a:t>Регистрация (</a:t>
          </a:r>
          <a:r>
            <a:rPr lang="ru-RU" sz="14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 соответствии с законодательством Российской Федерации</a:t>
          </a:r>
          <a:r>
            <a:rPr kumimoji="0" lang="ru-RU" sz="1400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Tahoma" panose="020B0604030504040204" pitchFamily="34" charset="0"/>
              <a:cs typeface="Tahoma" panose="020B0604030504040204" pitchFamily="34" charset="0"/>
            </a:rPr>
            <a:t>) и ведение бизнеса  на территории Республики Коми</a:t>
          </a:r>
          <a:endParaRPr lang="ru-RU" sz="1200" dirty="0">
            <a:solidFill>
              <a:schemeClr val="bg1"/>
            </a:solidFill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A9B6F13D-EB3E-4213-9CD7-A0C7EFC7D765}" type="parTrans" cxnId="{10954119-2C51-4194-9AE9-8C450F501443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15FA46CA-E32E-4A0D-B644-B58B79831C7E}" type="sibTrans" cxnId="{10954119-2C51-4194-9AE9-8C450F501443}">
      <dgm:prSet/>
      <dgm:spPr/>
      <dgm:t>
        <a:bodyPr/>
        <a:lstStyle/>
        <a:p>
          <a:endParaRPr lang="ru-RU"/>
        </a:p>
      </dgm:t>
    </dgm:pt>
    <dgm:pt modelId="{FF0107C1-8642-48A9-A601-6575B43CC4C5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kumimoji="0" lang="ru-RU" sz="1400" i="0" u="none" strike="noStrike" cap="none" normalizeH="0" baseline="0" dirty="0" smtClean="0">
              <a:ln/>
              <a:effectLst/>
              <a:latin typeface="Tahoma" panose="020B0604030504040204" pitchFamily="34" charset="0"/>
              <a:cs typeface="Tahoma" panose="020B0604030504040204" pitchFamily="34" charset="0"/>
            </a:rPr>
            <a:t>Субъекты МСП, обладающие устойчивым финансовым состоянием и имеющие решение кредитного комитета Банка о согласии на предоставление кредита, банковской гарантии, но не располагающие достаточным обеспечением.</a:t>
          </a:r>
        </a:p>
        <a:p>
          <a:endParaRPr lang="ru-RU" sz="1400" baseline="0" dirty="0"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C13CDA25-71EF-48FA-8582-D46C5868209A}" type="parTrans" cxnId="{869DC679-7AF9-4351-AE9A-A176FA1EE33F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F3EE6DA6-61C0-4461-B84B-7F02DA9F0371}" type="sibTrans" cxnId="{869DC679-7AF9-4351-AE9A-A176FA1EE33F}">
      <dgm:prSet/>
      <dgm:spPr/>
      <dgm:t>
        <a:bodyPr/>
        <a:lstStyle/>
        <a:p>
          <a:endParaRPr lang="ru-RU"/>
        </a:p>
      </dgm:t>
    </dgm:pt>
    <dgm:pt modelId="{F162C3D1-F6E3-425C-B336-91DF15FB3B9B}">
      <dgm:prSet custT="1"/>
      <dgm:spPr/>
      <dgm:t>
        <a:bodyPr/>
        <a:lstStyle/>
        <a:p>
          <a:r>
            <a:rPr kumimoji="0" lang="ru-RU" sz="1400" i="0" u="none" strike="noStrike" cap="none" normalizeH="0" baseline="0" dirty="0" smtClean="0">
              <a:ln/>
              <a:effectLst/>
              <a:latin typeface="Tahoma" panose="020B0604030504040204" pitchFamily="34" charset="0"/>
              <a:ea typeface="Times New Roman" pitchFamily="18" charset="0"/>
              <a:cs typeface="Tahoma" panose="020B0604030504040204" pitchFamily="34" charset="0"/>
            </a:rPr>
            <a:t>Отсутствие просроченной задолженности по начисленным налогам, сборам и иным платежам перед бюджетами всех уровней</a:t>
          </a:r>
          <a:endParaRPr lang="ru-RU" sz="1400" baseline="0" dirty="0"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27A06FA8-6C76-4BA8-87E9-F2B9FD49939E}" type="parTrans" cxnId="{67C033BE-DFC6-44AC-B904-CFE8A45D276A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80371823-C00F-4050-AEA4-D92032A7DAC9}" type="sibTrans" cxnId="{67C033BE-DFC6-44AC-B904-CFE8A45D276A}">
      <dgm:prSet/>
      <dgm:spPr/>
      <dgm:t>
        <a:bodyPr/>
        <a:lstStyle/>
        <a:p>
          <a:endParaRPr lang="ru-RU"/>
        </a:p>
      </dgm:t>
    </dgm:pt>
    <dgm:pt modelId="{27BCD163-74CA-44DE-8BAA-3FC4E77688B5}">
      <dgm:prSet custT="1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rPr>
            <a:t>В отношении субъекта МСП не применяются процедуры несостоятельности (банкротства)</a:t>
          </a:r>
          <a:endParaRPr lang="ru-RU" sz="1400" dirty="0">
            <a:solidFill>
              <a:schemeClr val="bg1"/>
            </a:solidFill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00C1B535-1783-4810-A722-9D922CBD8141}" type="parTrans" cxnId="{8D407DAD-5F29-4111-A26F-F18AFC2AEB87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BBCA5947-E945-43D6-93F9-664805409A45}" type="sibTrans" cxnId="{8D407DAD-5F29-4111-A26F-F18AFC2AEB87}">
      <dgm:prSet/>
      <dgm:spPr/>
      <dgm:t>
        <a:bodyPr/>
        <a:lstStyle/>
        <a:p>
          <a:endParaRPr lang="ru-RU"/>
        </a:p>
      </dgm:t>
    </dgm:pt>
    <dgm:pt modelId="{55516633-76C9-469F-AED5-8CE620EDFC2D}" type="pres">
      <dgm:prSet presAssocID="{889B45AE-0935-42BF-8EF2-E083BC540DE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57D06A4-0BAF-4B07-96D3-98FEE3360996}" type="pres">
      <dgm:prSet presAssocID="{3E424207-6A36-480D-AC85-72913E134008}" presName="singleCycle" presStyleCnt="0"/>
      <dgm:spPr/>
      <dgm:t>
        <a:bodyPr/>
        <a:lstStyle/>
        <a:p>
          <a:endParaRPr lang="ru-RU"/>
        </a:p>
      </dgm:t>
    </dgm:pt>
    <dgm:pt modelId="{AFB52BD1-B775-4B43-9304-ADFE2C14AA28}" type="pres">
      <dgm:prSet presAssocID="{3E424207-6A36-480D-AC85-72913E134008}" presName="singleCenter" presStyleLbl="node1" presStyleIdx="0" presStyleCnt="6" custScaleX="96969" custScaleY="62301" custLinFactNeighborX="-233" custLinFactNeighborY="-3253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78807CBF-DB40-474F-928E-CD55C3CEDC99}" type="pres">
      <dgm:prSet presAssocID="{5CA700F8-414D-41B7-82AA-6287CC21B011}" presName="Name56" presStyleLbl="parChTrans1D2" presStyleIdx="0" presStyleCnt="5"/>
      <dgm:spPr/>
      <dgm:t>
        <a:bodyPr/>
        <a:lstStyle/>
        <a:p>
          <a:endParaRPr lang="ru-RU"/>
        </a:p>
      </dgm:t>
    </dgm:pt>
    <dgm:pt modelId="{B135DED7-35F7-4927-8808-04D6EE1B1228}" type="pres">
      <dgm:prSet presAssocID="{6F6A9FA6-A0BA-4448-855D-3D1A8061B142}" presName="text0" presStyleLbl="node1" presStyleIdx="1" presStyleCnt="6" custScaleX="216852" custScaleY="115375" custRadScaleRad="93104" custRadScaleInc="2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5B7039-EF6D-40DE-B02D-862570C1BA35}" type="pres">
      <dgm:prSet presAssocID="{A9B6F13D-EB3E-4213-9CD7-A0C7EFC7D765}" presName="Name56" presStyleLbl="parChTrans1D2" presStyleIdx="1" presStyleCnt="5"/>
      <dgm:spPr/>
      <dgm:t>
        <a:bodyPr/>
        <a:lstStyle/>
        <a:p>
          <a:endParaRPr lang="ru-RU"/>
        </a:p>
      </dgm:t>
    </dgm:pt>
    <dgm:pt modelId="{4F08B225-9441-46AD-9DB4-44CFC160A811}" type="pres">
      <dgm:prSet presAssocID="{5E4BBE5E-BBC0-4C2A-90AF-FFDE6DBC8EF9}" presName="text0" presStyleLbl="node1" presStyleIdx="2" presStyleCnt="6" custScaleX="279770" custScaleY="172320" custRadScaleRad="120811" custRadScaleInc="220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964A7C-D3E1-4BC2-B529-AC676E426481}" type="pres">
      <dgm:prSet presAssocID="{C13CDA25-71EF-48FA-8582-D46C5868209A}" presName="Name56" presStyleLbl="parChTrans1D2" presStyleIdx="2" presStyleCnt="5"/>
      <dgm:spPr/>
      <dgm:t>
        <a:bodyPr/>
        <a:lstStyle/>
        <a:p>
          <a:endParaRPr lang="ru-RU"/>
        </a:p>
      </dgm:t>
    </dgm:pt>
    <dgm:pt modelId="{EA4F28B2-3A5D-4CBE-BF49-15444FB01D1B}" type="pres">
      <dgm:prSet presAssocID="{FF0107C1-8642-48A9-A601-6575B43CC4C5}" presName="text0" presStyleLbl="node1" presStyleIdx="3" presStyleCnt="6" custScaleX="380578" custScaleY="146696" custRadScaleRad="116273" custRadScaleInc="-429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4BD60E-85F9-4524-BF4C-4F6936679E74}" type="pres">
      <dgm:prSet presAssocID="{00C1B535-1783-4810-A722-9D922CBD8141}" presName="Name56" presStyleLbl="parChTrans1D2" presStyleIdx="3" presStyleCnt="5"/>
      <dgm:spPr/>
      <dgm:t>
        <a:bodyPr/>
        <a:lstStyle/>
        <a:p>
          <a:endParaRPr lang="ru-RU"/>
        </a:p>
      </dgm:t>
    </dgm:pt>
    <dgm:pt modelId="{D6077658-B691-4D5D-84B3-583D699B2A21}" type="pres">
      <dgm:prSet presAssocID="{27BCD163-74CA-44DE-8BAA-3FC4E77688B5}" presName="text0" presStyleLbl="node1" presStyleIdx="4" presStyleCnt="6" custScaleX="259281" custScaleY="150238" custRadScaleRad="112319" custRadScaleInc="364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DDC8EC-31F3-446F-9E28-32F925237CB7}" type="pres">
      <dgm:prSet presAssocID="{27A06FA8-6C76-4BA8-87E9-F2B9FD49939E}" presName="Name56" presStyleLbl="parChTrans1D2" presStyleIdx="4" presStyleCnt="5"/>
      <dgm:spPr/>
      <dgm:t>
        <a:bodyPr/>
        <a:lstStyle/>
        <a:p>
          <a:endParaRPr lang="ru-RU"/>
        </a:p>
      </dgm:t>
    </dgm:pt>
    <dgm:pt modelId="{34E0A5DA-F3C1-4230-964F-0F20016BBE90}" type="pres">
      <dgm:prSet presAssocID="{F162C3D1-F6E3-425C-B336-91DF15FB3B9B}" presName="text0" presStyleLbl="node1" presStyleIdx="5" presStyleCnt="6" custScaleX="167313" custScaleY="160235" custRadScaleRad="115883" custRadScaleInc="54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91A43F-0A98-4EE3-92FC-A46E7916E35D}" srcId="{889B45AE-0935-42BF-8EF2-E083BC540DE5}" destId="{3E424207-6A36-480D-AC85-72913E134008}" srcOrd="0" destOrd="0" parTransId="{556AC2D9-E143-4867-8FB8-C10972402562}" sibTransId="{D0961F5F-A6F9-445B-80B9-CE9E9E2637A4}"/>
    <dgm:cxn modelId="{B9A9D87A-ED73-478D-884B-8A31EAA8ED61}" type="presOf" srcId="{3E424207-6A36-480D-AC85-72913E134008}" destId="{AFB52BD1-B775-4B43-9304-ADFE2C14AA28}" srcOrd="0" destOrd="0" presId="urn:microsoft.com/office/officeart/2008/layout/RadialCluster"/>
    <dgm:cxn modelId="{DB17E942-B5DB-4242-BA33-02DE90CA8AD4}" type="presOf" srcId="{6F6A9FA6-A0BA-4448-855D-3D1A8061B142}" destId="{B135DED7-35F7-4927-8808-04D6EE1B1228}" srcOrd="0" destOrd="0" presId="urn:microsoft.com/office/officeart/2008/layout/RadialCluster"/>
    <dgm:cxn modelId="{7A79F95B-1809-4FF4-A30E-52C6C6DD7619}" type="presOf" srcId="{27A06FA8-6C76-4BA8-87E9-F2B9FD49939E}" destId="{9ADDC8EC-31F3-446F-9E28-32F925237CB7}" srcOrd="0" destOrd="0" presId="urn:microsoft.com/office/officeart/2008/layout/RadialCluster"/>
    <dgm:cxn modelId="{37BD62BB-8B93-4588-B9FC-88D487B8FC75}" type="presOf" srcId="{27BCD163-74CA-44DE-8BAA-3FC4E77688B5}" destId="{D6077658-B691-4D5D-84B3-583D699B2A21}" srcOrd="0" destOrd="0" presId="urn:microsoft.com/office/officeart/2008/layout/RadialCluster"/>
    <dgm:cxn modelId="{19DD2886-A8CE-456D-AEC0-B5E4ADB73CE5}" type="presOf" srcId="{F162C3D1-F6E3-425C-B336-91DF15FB3B9B}" destId="{34E0A5DA-F3C1-4230-964F-0F20016BBE90}" srcOrd="0" destOrd="0" presId="urn:microsoft.com/office/officeart/2008/layout/RadialCluster"/>
    <dgm:cxn modelId="{62E079E2-CC4B-4E63-B5E8-F5AF1E086284}" type="presOf" srcId="{00C1B535-1783-4810-A722-9D922CBD8141}" destId="{CA4BD60E-85F9-4524-BF4C-4F6936679E74}" srcOrd="0" destOrd="0" presId="urn:microsoft.com/office/officeart/2008/layout/RadialCluster"/>
    <dgm:cxn modelId="{869DC679-7AF9-4351-AE9A-A176FA1EE33F}" srcId="{3E424207-6A36-480D-AC85-72913E134008}" destId="{FF0107C1-8642-48A9-A601-6575B43CC4C5}" srcOrd="2" destOrd="0" parTransId="{C13CDA25-71EF-48FA-8582-D46C5868209A}" sibTransId="{F3EE6DA6-61C0-4461-B84B-7F02DA9F0371}"/>
    <dgm:cxn modelId="{10954119-2C51-4194-9AE9-8C450F501443}" srcId="{3E424207-6A36-480D-AC85-72913E134008}" destId="{5E4BBE5E-BBC0-4C2A-90AF-FFDE6DBC8EF9}" srcOrd="1" destOrd="0" parTransId="{A9B6F13D-EB3E-4213-9CD7-A0C7EFC7D765}" sibTransId="{15FA46CA-E32E-4A0D-B644-B58B79831C7E}"/>
    <dgm:cxn modelId="{3CD57CC7-72A7-47A2-AFE5-B452662DE81D}" type="presOf" srcId="{C13CDA25-71EF-48FA-8582-D46C5868209A}" destId="{55964A7C-D3E1-4BC2-B529-AC676E426481}" srcOrd="0" destOrd="0" presId="urn:microsoft.com/office/officeart/2008/layout/RadialCluster"/>
    <dgm:cxn modelId="{1F09668B-E4C7-4C9F-93B0-E075B19542B6}" type="presOf" srcId="{A9B6F13D-EB3E-4213-9CD7-A0C7EFC7D765}" destId="{725B7039-EF6D-40DE-B02D-862570C1BA35}" srcOrd="0" destOrd="0" presId="urn:microsoft.com/office/officeart/2008/layout/RadialCluster"/>
    <dgm:cxn modelId="{A06744D3-A6B2-412A-9AF0-1C0D8B9EEE5D}" type="presOf" srcId="{FF0107C1-8642-48A9-A601-6575B43CC4C5}" destId="{EA4F28B2-3A5D-4CBE-BF49-15444FB01D1B}" srcOrd="0" destOrd="0" presId="urn:microsoft.com/office/officeart/2008/layout/RadialCluster"/>
    <dgm:cxn modelId="{83C06A5A-7E30-4C40-9E94-D18371E62AB0}" srcId="{3E424207-6A36-480D-AC85-72913E134008}" destId="{6F6A9FA6-A0BA-4448-855D-3D1A8061B142}" srcOrd="0" destOrd="0" parTransId="{5CA700F8-414D-41B7-82AA-6287CC21B011}" sibTransId="{7A979AC9-9E67-4E6A-B8C3-2E73020F27C5}"/>
    <dgm:cxn modelId="{27CEE363-255C-42EC-AC73-413CBBA71422}" type="presOf" srcId="{5E4BBE5E-BBC0-4C2A-90AF-FFDE6DBC8EF9}" destId="{4F08B225-9441-46AD-9DB4-44CFC160A811}" srcOrd="0" destOrd="0" presId="urn:microsoft.com/office/officeart/2008/layout/RadialCluster"/>
    <dgm:cxn modelId="{67C033BE-DFC6-44AC-B904-CFE8A45D276A}" srcId="{3E424207-6A36-480D-AC85-72913E134008}" destId="{F162C3D1-F6E3-425C-B336-91DF15FB3B9B}" srcOrd="4" destOrd="0" parTransId="{27A06FA8-6C76-4BA8-87E9-F2B9FD49939E}" sibTransId="{80371823-C00F-4050-AEA4-D92032A7DAC9}"/>
    <dgm:cxn modelId="{4E12DCFC-947E-455E-BEDB-B68747066952}" type="presOf" srcId="{5CA700F8-414D-41B7-82AA-6287CC21B011}" destId="{78807CBF-DB40-474F-928E-CD55C3CEDC99}" srcOrd="0" destOrd="0" presId="urn:microsoft.com/office/officeart/2008/layout/RadialCluster"/>
    <dgm:cxn modelId="{8D407DAD-5F29-4111-A26F-F18AFC2AEB87}" srcId="{3E424207-6A36-480D-AC85-72913E134008}" destId="{27BCD163-74CA-44DE-8BAA-3FC4E77688B5}" srcOrd="3" destOrd="0" parTransId="{00C1B535-1783-4810-A722-9D922CBD8141}" sibTransId="{BBCA5947-E945-43D6-93F9-664805409A45}"/>
    <dgm:cxn modelId="{D424FD23-E8CC-4777-93A9-BC1359D1F307}" type="presOf" srcId="{889B45AE-0935-42BF-8EF2-E083BC540DE5}" destId="{55516633-76C9-469F-AED5-8CE620EDFC2D}" srcOrd="0" destOrd="0" presId="urn:microsoft.com/office/officeart/2008/layout/RadialCluster"/>
    <dgm:cxn modelId="{90974454-1614-440F-BA52-0E83F20F8960}" type="presParOf" srcId="{55516633-76C9-469F-AED5-8CE620EDFC2D}" destId="{157D06A4-0BAF-4B07-96D3-98FEE3360996}" srcOrd="0" destOrd="0" presId="urn:microsoft.com/office/officeart/2008/layout/RadialCluster"/>
    <dgm:cxn modelId="{206E4F7C-5051-4278-812C-8F20258FF606}" type="presParOf" srcId="{157D06A4-0BAF-4B07-96D3-98FEE3360996}" destId="{AFB52BD1-B775-4B43-9304-ADFE2C14AA28}" srcOrd="0" destOrd="0" presId="urn:microsoft.com/office/officeart/2008/layout/RadialCluster"/>
    <dgm:cxn modelId="{70BEF30B-F39A-497B-BB77-60AF2E894A3E}" type="presParOf" srcId="{157D06A4-0BAF-4B07-96D3-98FEE3360996}" destId="{78807CBF-DB40-474F-928E-CD55C3CEDC99}" srcOrd="1" destOrd="0" presId="urn:microsoft.com/office/officeart/2008/layout/RadialCluster"/>
    <dgm:cxn modelId="{A4460AA8-F9FD-4D06-8E35-27A88C6B43DB}" type="presParOf" srcId="{157D06A4-0BAF-4B07-96D3-98FEE3360996}" destId="{B135DED7-35F7-4927-8808-04D6EE1B1228}" srcOrd="2" destOrd="0" presId="urn:microsoft.com/office/officeart/2008/layout/RadialCluster"/>
    <dgm:cxn modelId="{33D5CC09-4CA9-4E20-823E-3617A078D4D4}" type="presParOf" srcId="{157D06A4-0BAF-4B07-96D3-98FEE3360996}" destId="{725B7039-EF6D-40DE-B02D-862570C1BA35}" srcOrd="3" destOrd="0" presId="urn:microsoft.com/office/officeart/2008/layout/RadialCluster"/>
    <dgm:cxn modelId="{8B11AF3B-F5DD-4B32-B7A2-0879CFEF461A}" type="presParOf" srcId="{157D06A4-0BAF-4B07-96D3-98FEE3360996}" destId="{4F08B225-9441-46AD-9DB4-44CFC160A811}" srcOrd="4" destOrd="0" presId="urn:microsoft.com/office/officeart/2008/layout/RadialCluster"/>
    <dgm:cxn modelId="{5C955A5E-31B2-44AD-A7F9-F5EDB70CBABB}" type="presParOf" srcId="{157D06A4-0BAF-4B07-96D3-98FEE3360996}" destId="{55964A7C-D3E1-4BC2-B529-AC676E426481}" srcOrd="5" destOrd="0" presId="urn:microsoft.com/office/officeart/2008/layout/RadialCluster"/>
    <dgm:cxn modelId="{FCF62B52-E693-4C7F-92A8-1BCFD5F17D52}" type="presParOf" srcId="{157D06A4-0BAF-4B07-96D3-98FEE3360996}" destId="{EA4F28B2-3A5D-4CBE-BF49-15444FB01D1B}" srcOrd="6" destOrd="0" presId="urn:microsoft.com/office/officeart/2008/layout/RadialCluster"/>
    <dgm:cxn modelId="{632D44D6-11C4-4DA4-9EE4-6C0DF21F3816}" type="presParOf" srcId="{157D06A4-0BAF-4B07-96D3-98FEE3360996}" destId="{CA4BD60E-85F9-4524-BF4C-4F6936679E74}" srcOrd="7" destOrd="0" presId="urn:microsoft.com/office/officeart/2008/layout/RadialCluster"/>
    <dgm:cxn modelId="{8DEEFCA7-DCC9-47FE-90CC-B21DE4682EA6}" type="presParOf" srcId="{157D06A4-0BAF-4B07-96D3-98FEE3360996}" destId="{D6077658-B691-4D5D-84B3-583D699B2A21}" srcOrd="8" destOrd="0" presId="urn:microsoft.com/office/officeart/2008/layout/RadialCluster"/>
    <dgm:cxn modelId="{0CA3DB02-A20A-44CF-90CB-67EA1832E97E}" type="presParOf" srcId="{157D06A4-0BAF-4B07-96D3-98FEE3360996}" destId="{9ADDC8EC-31F3-446F-9E28-32F925237CB7}" srcOrd="9" destOrd="0" presId="urn:microsoft.com/office/officeart/2008/layout/RadialCluster"/>
    <dgm:cxn modelId="{4914D851-FB4D-4FEF-B2E5-1A6A297390B0}" type="presParOf" srcId="{157D06A4-0BAF-4B07-96D3-98FEE3360996}" destId="{34E0A5DA-F3C1-4230-964F-0F20016BBE90}" srcOrd="10" destOrd="0" presId="urn:microsoft.com/office/officeart/2008/layout/RadialCluster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D6E543-D1E5-49FA-8209-021D517975D8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7AB23B-13B0-4AE3-924E-BFAE5EAE00A9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1071605" y="3202931"/>
          <a:ext cx="1966491" cy="782008"/>
        </a:xfr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23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Заемщик</a:t>
          </a:r>
          <a:endParaRPr lang="ru-RU" sz="23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39F77678-62E8-4A19-A41A-E19A68EAA443}" type="parTrans" cxnId="{CF1C8B41-3EE3-49BA-87CA-7C17A540720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EF7991-DB3B-4EFB-B409-20A96B442569}" type="sibTrans" cxnId="{CF1C8B41-3EE3-49BA-87CA-7C17A5407209}">
      <dgm:prSet/>
      <dgm:spPr>
        <a:xfrm>
          <a:off x="1846924" y="2298318"/>
          <a:ext cx="2302074" cy="2302074"/>
        </a:xfrm>
        <a:solidFill>
          <a:srgbClr val="1F497D">
            <a:lumMod val="40000"/>
            <a:lumOff val="6000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14BA6D-6E14-4C83-A785-B4FF1581D05E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3743604" y="1378244"/>
          <a:ext cx="1966491" cy="782008"/>
        </a:xfr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23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Банк</a:t>
          </a:r>
          <a:endParaRPr lang="ru-RU" sz="23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331F2735-C458-4AA1-88E7-CD44B12E69A7}" type="parTrans" cxnId="{3CA67ACF-7279-4B62-AA0F-285F8222466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A2954C-5C74-4380-B53D-3134DFD2BD93}" type="sibTrans" cxnId="{3CA67ACF-7279-4B62-AA0F-285F82224669}">
      <dgm:prSet/>
      <dgm:spPr>
        <a:xfrm>
          <a:off x="4491083" y="654750"/>
          <a:ext cx="2728957" cy="2728957"/>
        </a:xfrm>
        <a:solidFill>
          <a:srgbClr val="1F497D">
            <a:lumMod val="40000"/>
            <a:lumOff val="6000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11B4F7-8BC9-47D7-9642-A633630B2A46}">
      <dgm:prSet phldrT="[Текст]" custT="1"/>
      <dgm:spPr>
        <a:xfrm>
          <a:off x="2967386" y="1769248"/>
          <a:ext cx="2906036" cy="182468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Принимает решение о предоставлении кредита</a:t>
          </a:r>
          <a:endParaRPr lang="ru-R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8D5408A1-1638-4F9F-AA8B-CC4D59B50ACA}" type="parTrans" cxnId="{9B38B6DE-04C6-4C12-ADCE-BBE11D2B3F4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C37A6F-9EFF-487C-B57D-353931C1D383}" type="sibTrans" cxnId="{9B38B6DE-04C6-4C12-ADCE-BBE11D2B3F4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A94C8C-63E7-4819-9483-BDD6924D3746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6448272" y="3202931"/>
          <a:ext cx="1966491" cy="782008"/>
        </a:xfr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23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ФОНД</a:t>
          </a:r>
          <a:endParaRPr lang="ru-RU" sz="23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4F14D56A-292C-4BF3-8983-5BC9A05A7FFB}" type="parTrans" cxnId="{16AAB086-F2EE-4519-8B56-87BEF348903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C901A8-7DD6-4DD3-B25E-FEE59C9B66D4}" type="sibTrans" cxnId="{16AAB086-F2EE-4519-8B56-87BEF348903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8884EC-BED0-4A5D-9FB1-F77856440A7A}">
      <dgm:prSet phldrT="[Текст]" custT="1"/>
      <dgm:spPr>
        <a:xfrm>
          <a:off x="2967386" y="1769248"/>
          <a:ext cx="2906036" cy="182468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Направляет пакет документов Клиента в Фонд для получения поручительства</a:t>
          </a:r>
          <a:endParaRPr lang="ru-R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27D65953-E682-4B97-ACB4-A58EB1A1359A}" type="parTrans" cxnId="{023C0A92-B3C0-45B9-8C86-AB829527B4B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FD3ACB-92D8-44FF-B568-32BD884EDF42}" type="sibTrans" cxnId="{023C0A92-B3C0-45B9-8C86-AB829527B4B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526FAA-63B2-4ADE-AAB0-F298E6F23F64}">
      <dgm:prSet phldrT="[Текст]"/>
      <dgm:spPr>
        <a:xfrm>
          <a:off x="867754" y="1769248"/>
          <a:ext cx="1702809" cy="182468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endParaRPr lang="ru-RU" sz="15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003CB98F-C436-430F-8E2B-DFED7A3DE3CA}" type="parTrans" cxnId="{F3B1C539-6EB3-49AC-9439-6E0ACBED773E}">
      <dgm:prSet/>
      <dgm:spPr/>
      <dgm:t>
        <a:bodyPr/>
        <a:lstStyle/>
        <a:p>
          <a:endParaRPr lang="ru-RU"/>
        </a:p>
      </dgm:t>
    </dgm:pt>
    <dgm:pt modelId="{05924E85-815B-4F4E-9231-7F0B8C8D17BB}" type="sibTrans" cxnId="{F3B1C539-6EB3-49AC-9439-6E0ACBED773E}">
      <dgm:prSet/>
      <dgm:spPr/>
      <dgm:t>
        <a:bodyPr/>
        <a:lstStyle/>
        <a:p>
          <a:endParaRPr lang="ru-RU"/>
        </a:p>
      </dgm:t>
    </dgm:pt>
    <dgm:pt modelId="{D9C4D902-BD1F-4A38-B8A5-AB2B58925766}">
      <dgm:prSet phldrT="[Текст]" custT="1"/>
      <dgm:spPr>
        <a:xfrm>
          <a:off x="867754" y="1769248"/>
          <a:ext cx="1702809" cy="182468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Обращается в Банк с заявкой на получение кредита</a:t>
          </a:r>
          <a:endParaRPr lang="ru-RU" sz="15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6FA57C59-A309-4D0D-88DF-DC1A1B0F2401}" type="parTrans" cxnId="{198CF78B-BDB6-469D-B9D7-589B4394544F}">
      <dgm:prSet/>
      <dgm:spPr/>
      <dgm:t>
        <a:bodyPr/>
        <a:lstStyle/>
        <a:p>
          <a:endParaRPr lang="ru-RU"/>
        </a:p>
      </dgm:t>
    </dgm:pt>
    <dgm:pt modelId="{BB764740-97CF-4534-BF55-6E66EE5E3312}" type="sibTrans" cxnId="{198CF78B-BDB6-469D-B9D7-589B4394544F}">
      <dgm:prSet/>
      <dgm:spPr/>
      <dgm:t>
        <a:bodyPr/>
        <a:lstStyle/>
        <a:p>
          <a:endParaRPr lang="ru-RU"/>
        </a:p>
      </dgm:t>
    </dgm:pt>
    <dgm:pt modelId="{63B2E526-0BFE-4FA5-A8D7-298406FAE965}">
      <dgm:prSet phldrT="[Текст]"/>
      <dgm:spPr>
        <a:xfrm>
          <a:off x="6287919" y="1769248"/>
          <a:ext cx="1859750" cy="182468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endParaRPr lang="ru-RU" sz="17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7A5F5D4-98C2-4C16-9F39-F6287D891ABE}" type="parTrans" cxnId="{15E9255D-F264-4FF3-A457-4FE4DFA7BC18}">
      <dgm:prSet/>
      <dgm:spPr/>
      <dgm:t>
        <a:bodyPr/>
        <a:lstStyle/>
        <a:p>
          <a:endParaRPr lang="ru-RU"/>
        </a:p>
      </dgm:t>
    </dgm:pt>
    <dgm:pt modelId="{1E4685F7-B719-48A5-8C55-EDBA33AD99D6}" type="sibTrans" cxnId="{15E9255D-F264-4FF3-A457-4FE4DFA7BC18}">
      <dgm:prSet/>
      <dgm:spPr/>
      <dgm:t>
        <a:bodyPr/>
        <a:lstStyle/>
        <a:p>
          <a:endParaRPr lang="ru-RU"/>
        </a:p>
      </dgm:t>
    </dgm:pt>
    <dgm:pt modelId="{01D23FA9-EC24-4459-84B6-F0EA42D78154}">
      <dgm:prSet phldrT="[Текст]" custT="1"/>
      <dgm:spPr>
        <a:xfrm>
          <a:off x="6287919" y="1769248"/>
          <a:ext cx="1859750" cy="182468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Принимает решение о предоставлении поручительства в течение 3 дней</a:t>
          </a:r>
          <a:endParaRPr lang="ru-RU" sz="17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1EAFB972-9367-44F6-B75E-CAD6F4A9855C}" type="parTrans" cxnId="{3EE9A413-4839-4763-919B-12467B3A636F}">
      <dgm:prSet/>
      <dgm:spPr/>
      <dgm:t>
        <a:bodyPr/>
        <a:lstStyle/>
        <a:p>
          <a:endParaRPr lang="ru-RU"/>
        </a:p>
      </dgm:t>
    </dgm:pt>
    <dgm:pt modelId="{FCF1BCA6-0B6D-40E7-A1D4-8FBB7ED152A2}" type="sibTrans" cxnId="{3EE9A413-4839-4763-919B-12467B3A636F}">
      <dgm:prSet/>
      <dgm:spPr/>
      <dgm:t>
        <a:bodyPr/>
        <a:lstStyle/>
        <a:p>
          <a:endParaRPr lang="ru-RU"/>
        </a:p>
      </dgm:t>
    </dgm:pt>
    <dgm:pt modelId="{625D5B61-73EB-4687-B366-E6F70F0FDF74}" type="pres">
      <dgm:prSet presAssocID="{AED6E543-D1E5-49FA-8209-021D517975D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B74C41-EE21-414F-B880-C91960AE5EC4}" type="pres">
      <dgm:prSet presAssocID="{AED6E543-D1E5-49FA-8209-021D517975D8}" presName="tSp" presStyleCnt="0"/>
      <dgm:spPr/>
    </dgm:pt>
    <dgm:pt modelId="{BC05A9D6-CA71-4512-9D58-2019022C136A}" type="pres">
      <dgm:prSet presAssocID="{AED6E543-D1E5-49FA-8209-021D517975D8}" presName="bSp" presStyleCnt="0"/>
      <dgm:spPr/>
    </dgm:pt>
    <dgm:pt modelId="{901CFE09-8308-4CB6-B42D-B87DA4DB62C7}" type="pres">
      <dgm:prSet presAssocID="{AED6E543-D1E5-49FA-8209-021D517975D8}" presName="process" presStyleCnt="0"/>
      <dgm:spPr/>
    </dgm:pt>
    <dgm:pt modelId="{574BB2E0-F6FB-4BB5-8728-33C0181856D8}" type="pres">
      <dgm:prSet presAssocID="{437AB23B-13B0-4AE3-924E-BFAE5EAE00A9}" presName="composite1" presStyleCnt="0"/>
      <dgm:spPr/>
    </dgm:pt>
    <dgm:pt modelId="{324361FE-5E04-4D56-84CD-3FBAD654CDE0}" type="pres">
      <dgm:prSet presAssocID="{437AB23B-13B0-4AE3-924E-BFAE5EAE00A9}" presName="dummyNode1" presStyleLbl="node1" presStyleIdx="0" presStyleCnt="3"/>
      <dgm:spPr/>
    </dgm:pt>
    <dgm:pt modelId="{358BADB0-A89A-48CE-B619-DA3839D44E0F}" type="pres">
      <dgm:prSet presAssocID="{437AB23B-13B0-4AE3-924E-BFAE5EAE00A9}" presName="childNode1" presStyleLbl="bgAcc1" presStyleIdx="0" presStyleCnt="3" custScaleX="76970" custLinFactNeighborX="2752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44CE7E4B-B570-41DA-97BE-9F7D5574F4E3}" type="pres">
      <dgm:prSet presAssocID="{437AB23B-13B0-4AE3-924E-BFAE5EAE00A9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FF5994-F4E1-424D-B972-4AA99AE9B8C2}" type="pres">
      <dgm:prSet presAssocID="{437AB23B-13B0-4AE3-924E-BFAE5EAE00A9}" presName="parentNode1" presStyleLbl="node1" presStyleIdx="0" presStyleCnt="3" custLinFactNeighborX="31820" custLinFactNeighborY="10630">
        <dgm:presLayoutVars>
          <dgm:chMax val="1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F268AAC0-5B1D-4FF2-A23A-A4120CB7760F}" type="pres">
      <dgm:prSet presAssocID="{437AB23B-13B0-4AE3-924E-BFAE5EAE00A9}" presName="connSite1" presStyleCnt="0"/>
      <dgm:spPr/>
    </dgm:pt>
    <dgm:pt modelId="{F827665D-69F4-4582-BEB2-A5794CA30A06}" type="pres">
      <dgm:prSet presAssocID="{4DEF7991-DB3B-4EFB-B409-20A96B442569}" presName="Name9" presStyleLbl="sibTrans2D1" presStyleIdx="0" presStyleCnt="2"/>
      <dgm:spPr>
        <a:prstGeom prst="leftCircularArrow">
          <a:avLst>
            <a:gd name="adj1" fmla="val 2877"/>
            <a:gd name="adj2" fmla="val 351808"/>
            <a:gd name="adj3" fmla="val 2127319"/>
            <a:gd name="adj4" fmla="val 9024489"/>
            <a:gd name="adj5" fmla="val 3357"/>
          </a:avLst>
        </a:prstGeom>
      </dgm:spPr>
      <dgm:t>
        <a:bodyPr/>
        <a:lstStyle/>
        <a:p>
          <a:endParaRPr lang="ru-RU"/>
        </a:p>
      </dgm:t>
    </dgm:pt>
    <dgm:pt modelId="{0FDFAFA8-BEF1-4EA4-AABF-56E29002ACCE}" type="pres">
      <dgm:prSet presAssocID="{E214BA6D-6E14-4C83-A785-B4FF1581D05E}" presName="composite2" presStyleCnt="0"/>
      <dgm:spPr/>
    </dgm:pt>
    <dgm:pt modelId="{1406CEDF-8E1C-46FB-9CFF-1DA3A113C7FE}" type="pres">
      <dgm:prSet presAssocID="{E214BA6D-6E14-4C83-A785-B4FF1581D05E}" presName="dummyNode2" presStyleLbl="node1" presStyleIdx="0" presStyleCnt="3"/>
      <dgm:spPr/>
    </dgm:pt>
    <dgm:pt modelId="{86DDBEE2-8B91-44ED-B629-4631F9E18A12}" type="pres">
      <dgm:prSet presAssocID="{E214BA6D-6E14-4C83-A785-B4FF1581D05E}" presName="childNode2" presStyleLbl="bgAcc1" presStyleIdx="1" presStyleCnt="3" custScaleX="131358" custLinFactNeighborX="962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7CE3F8E3-8C1C-421D-98A7-8FA69EF747B1}" type="pres">
      <dgm:prSet presAssocID="{E214BA6D-6E14-4C83-A785-B4FF1581D05E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8F92D0-DEF2-4832-8FA1-278D95B6B3A0}" type="pres">
      <dgm:prSet presAssocID="{E214BA6D-6E14-4C83-A785-B4FF1581D05E}" presName="parentNode2" presStyleLbl="node1" presStyleIdx="1" presStyleCnt="3" custLinFactNeighborX="7666">
        <dgm:presLayoutVars>
          <dgm:chMax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DCDC6411-C29A-4982-8684-1D1BFC24E8FE}" type="pres">
      <dgm:prSet presAssocID="{E214BA6D-6E14-4C83-A785-B4FF1581D05E}" presName="connSite2" presStyleCnt="0"/>
      <dgm:spPr/>
    </dgm:pt>
    <dgm:pt modelId="{CDCAD455-EB6B-402B-B181-8BA63311810D}" type="pres">
      <dgm:prSet presAssocID="{19A2954C-5C74-4380-B53D-3134DFD2BD93}" presName="Name18" presStyleLbl="sibTrans2D1" presStyleIdx="1" presStyleCnt="2"/>
      <dgm:spPr>
        <a:prstGeom prst="circularArrow">
          <a:avLst>
            <a:gd name="adj1" fmla="val 2555"/>
            <a:gd name="adj2" fmla="val 310003"/>
            <a:gd name="adj3" fmla="val 19514486"/>
            <a:gd name="adj4" fmla="val 12575511"/>
            <a:gd name="adj5" fmla="val 2980"/>
          </a:avLst>
        </a:prstGeom>
      </dgm:spPr>
      <dgm:t>
        <a:bodyPr/>
        <a:lstStyle/>
        <a:p>
          <a:endParaRPr lang="ru-RU"/>
        </a:p>
      </dgm:t>
    </dgm:pt>
    <dgm:pt modelId="{F894E1F7-CE39-4E50-B696-64D75C9AA8FE}" type="pres">
      <dgm:prSet presAssocID="{4BA94C8C-63E7-4819-9483-BDD6924D3746}" presName="composite1" presStyleCnt="0"/>
      <dgm:spPr/>
    </dgm:pt>
    <dgm:pt modelId="{E1925DF0-50A4-41B2-A5A0-A320ADC8C4E2}" type="pres">
      <dgm:prSet presAssocID="{4BA94C8C-63E7-4819-9483-BDD6924D3746}" presName="dummyNode1" presStyleLbl="node1" presStyleIdx="1" presStyleCnt="3"/>
      <dgm:spPr/>
    </dgm:pt>
    <dgm:pt modelId="{F32D151A-7816-4D8F-AF44-C36440897AD6}" type="pres">
      <dgm:prSet presAssocID="{4BA94C8C-63E7-4819-9483-BDD6924D3746}" presName="childNode1" presStyleLbl="bgAcc1" presStyleIdx="2" presStyleCnt="3" custScaleX="84064" custLinFactNeighborX="719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1A5E6DB2-5944-4C01-A9F4-4A069AB36B67}" type="pres">
      <dgm:prSet presAssocID="{4BA94C8C-63E7-4819-9483-BDD6924D3746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BF8A00-5694-4464-90D9-1154141BC261}" type="pres">
      <dgm:prSet presAssocID="{4BA94C8C-63E7-4819-9483-BDD6924D3746}" presName="parentNode1" presStyleLbl="node1" presStyleIdx="2" presStyleCnt="3" custLinFactNeighborX="570" custLinFactNeighborY="9567">
        <dgm:presLayoutVars>
          <dgm:chMax val="1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014686AA-5AC4-408F-9ACA-399D799902FE}" type="pres">
      <dgm:prSet presAssocID="{4BA94C8C-63E7-4819-9483-BDD6924D3746}" presName="connSite1" presStyleCnt="0"/>
      <dgm:spPr/>
    </dgm:pt>
  </dgm:ptLst>
  <dgm:cxnLst>
    <dgm:cxn modelId="{9BC63425-A395-4A0A-BFBD-582260DBFFF8}" type="presOf" srcId="{D9C4D902-BD1F-4A38-B8A5-AB2B58925766}" destId="{44CE7E4B-B570-41DA-97BE-9F7D5574F4E3}" srcOrd="1" destOrd="1" presId="urn:microsoft.com/office/officeart/2005/8/layout/hProcess4"/>
    <dgm:cxn modelId="{C7FDF01D-94A2-4C53-9984-99DAC6AE8F46}" type="presOf" srcId="{D9C4D902-BD1F-4A38-B8A5-AB2B58925766}" destId="{358BADB0-A89A-48CE-B619-DA3839D44E0F}" srcOrd="0" destOrd="1" presId="urn:microsoft.com/office/officeart/2005/8/layout/hProcess4"/>
    <dgm:cxn modelId="{C65D1575-0705-437F-B705-5183151567BA}" type="presOf" srcId="{A911B4F7-8BC9-47D7-9642-A633630B2A46}" destId="{7CE3F8E3-8C1C-421D-98A7-8FA69EF747B1}" srcOrd="1" destOrd="0" presId="urn:microsoft.com/office/officeart/2005/8/layout/hProcess4"/>
    <dgm:cxn modelId="{3EE9A413-4839-4763-919B-12467B3A636F}" srcId="{4BA94C8C-63E7-4819-9483-BDD6924D3746}" destId="{01D23FA9-EC24-4459-84B6-F0EA42D78154}" srcOrd="1" destOrd="0" parTransId="{1EAFB972-9367-44F6-B75E-CAD6F4A9855C}" sibTransId="{FCF1BCA6-0B6D-40E7-A1D4-8FBB7ED152A2}"/>
    <dgm:cxn modelId="{F3B1C539-6EB3-49AC-9439-6E0ACBED773E}" srcId="{437AB23B-13B0-4AE3-924E-BFAE5EAE00A9}" destId="{60526FAA-63B2-4ADE-AAB0-F298E6F23F64}" srcOrd="0" destOrd="0" parTransId="{003CB98F-C436-430F-8E2B-DFED7A3DE3CA}" sibTransId="{05924E85-815B-4F4E-9231-7F0B8C8D17BB}"/>
    <dgm:cxn modelId="{023C0A92-B3C0-45B9-8C86-AB829527B4BC}" srcId="{E214BA6D-6E14-4C83-A785-B4FF1581D05E}" destId="{8A8884EC-BED0-4A5D-9FB1-F77856440A7A}" srcOrd="1" destOrd="0" parTransId="{27D65953-E682-4B97-ACB4-A58EB1A1359A}" sibTransId="{A4FD3ACB-92D8-44FF-B568-32BD884EDF42}"/>
    <dgm:cxn modelId="{7D4E4979-5594-4CE3-BEE2-F91A49B7C82B}" type="presOf" srcId="{A911B4F7-8BC9-47D7-9642-A633630B2A46}" destId="{86DDBEE2-8B91-44ED-B629-4631F9E18A12}" srcOrd="0" destOrd="0" presId="urn:microsoft.com/office/officeart/2005/8/layout/hProcess4"/>
    <dgm:cxn modelId="{9B38B6DE-04C6-4C12-ADCE-BBE11D2B3F4C}" srcId="{E214BA6D-6E14-4C83-A785-B4FF1581D05E}" destId="{A911B4F7-8BC9-47D7-9642-A633630B2A46}" srcOrd="0" destOrd="0" parTransId="{8D5408A1-1638-4F9F-AA8B-CC4D59B50ACA}" sibTransId="{4EC37A6F-9EFF-487C-B57D-353931C1D383}"/>
    <dgm:cxn modelId="{AF643E2B-A196-4F8F-9B47-7328B9CCCB08}" type="presOf" srcId="{4DEF7991-DB3B-4EFB-B409-20A96B442569}" destId="{F827665D-69F4-4582-BEB2-A5794CA30A06}" srcOrd="0" destOrd="0" presId="urn:microsoft.com/office/officeart/2005/8/layout/hProcess4"/>
    <dgm:cxn modelId="{CF1C8B41-3EE3-49BA-87CA-7C17A5407209}" srcId="{AED6E543-D1E5-49FA-8209-021D517975D8}" destId="{437AB23B-13B0-4AE3-924E-BFAE5EAE00A9}" srcOrd="0" destOrd="0" parTransId="{39F77678-62E8-4A19-A41A-E19A68EAA443}" sibTransId="{4DEF7991-DB3B-4EFB-B409-20A96B442569}"/>
    <dgm:cxn modelId="{7899CB05-0736-4004-8CB6-1B8FEFA797F0}" type="presOf" srcId="{437AB23B-13B0-4AE3-924E-BFAE5EAE00A9}" destId="{0FFF5994-F4E1-424D-B972-4AA99AE9B8C2}" srcOrd="0" destOrd="0" presId="urn:microsoft.com/office/officeart/2005/8/layout/hProcess4"/>
    <dgm:cxn modelId="{DABDFD58-F471-4EFE-B5EE-B2BA979A97F6}" type="presOf" srcId="{19A2954C-5C74-4380-B53D-3134DFD2BD93}" destId="{CDCAD455-EB6B-402B-B181-8BA63311810D}" srcOrd="0" destOrd="0" presId="urn:microsoft.com/office/officeart/2005/8/layout/hProcess4"/>
    <dgm:cxn modelId="{E4295505-8EC9-4FCA-B553-A74252007DC4}" type="presOf" srcId="{60526FAA-63B2-4ADE-AAB0-F298E6F23F64}" destId="{44CE7E4B-B570-41DA-97BE-9F7D5574F4E3}" srcOrd="1" destOrd="0" presId="urn:microsoft.com/office/officeart/2005/8/layout/hProcess4"/>
    <dgm:cxn modelId="{DF3D0537-23A5-4F48-9801-30645FCE25C8}" type="presOf" srcId="{8A8884EC-BED0-4A5D-9FB1-F77856440A7A}" destId="{86DDBEE2-8B91-44ED-B629-4631F9E18A12}" srcOrd="0" destOrd="1" presId="urn:microsoft.com/office/officeart/2005/8/layout/hProcess4"/>
    <dgm:cxn modelId="{617395E6-27DA-441F-B5DA-DFC349A55CC4}" type="presOf" srcId="{E214BA6D-6E14-4C83-A785-B4FF1581D05E}" destId="{C18F92D0-DEF2-4832-8FA1-278D95B6B3A0}" srcOrd="0" destOrd="0" presId="urn:microsoft.com/office/officeart/2005/8/layout/hProcess4"/>
    <dgm:cxn modelId="{1C3121C0-7349-4838-A596-43259DF7823F}" type="presOf" srcId="{63B2E526-0BFE-4FA5-A8D7-298406FAE965}" destId="{F32D151A-7816-4D8F-AF44-C36440897AD6}" srcOrd="0" destOrd="0" presId="urn:microsoft.com/office/officeart/2005/8/layout/hProcess4"/>
    <dgm:cxn modelId="{16AAB086-F2EE-4519-8B56-87BEF348903A}" srcId="{AED6E543-D1E5-49FA-8209-021D517975D8}" destId="{4BA94C8C-63E7-4819-9483-BDD6924D3746}" srcOrd="2" destOrd="0" parTransId="{4F14D56A-292C-4BF3-8983-5BC9A05A7FFB}" sibTransId="{45C901A8-7DD6-4DD3-B25E-FEE59C9B66D4}"/>
    <dgm:cxn modelId="{15E9255D-F264-4FF3-A457-4FE4DFA7BC18}" srcId="{4BA94C8C-63E7-4819-9483-BDD6924D3746}" destId="{63B2E526-0BFE-4FA5-A8D7-298406FAE965}" srcOrd="0" destOrd="0" parTransId="{57A5F5D4-98C2-4C16-9F39-F6287D891ABE}" sibTransId="{1E4685F7-B719-48A5-8C55-EDBA33AD99D6}"/>
    <dgm:cxn modelId="{D1B2DA1F-8D41-4A75-90B6-8395F0A48B7C}" type="presOf" srcId="{60526FAA-63B2-4ADE-AAB0-F298E6F23F64}" destId="{358BADB0-A89A-48CE-B619-DA3839D44E0F}" srcOrd="0" destOrd="0" presId="urn:microsoft.com/office/officeart/2005/8/layout/hProcess4"/>
    <dgm:cxn modelId="{6F8A8224-4C5D-4679-923C-2901219E7048}" type="presOf" srcId="{AED6E543-D1E5-49FA-8209-021D517975D8}" destId="{625D5B61-73EB-4687-B366-E6F70F0FDF74}" srcOrd="0" destOrd="0" presId="urn:microsoft.com/office/officeart/2005/8/layout/hProcess4"/>
    <dgm:cxn modelId="{88657E09-A814-413C-B89B-03117B53AA74}" type="presOf" srcId="{8A8884EC-BED0-4A5D-9FB1-F77856440A7A}" destId="{7CE3F8E3-8C1C-421D-98A7-8FA69EF747B1}" srcOrd="1" destOrd="1" presId="urn:microsoft.com/office/officeart/2005/8/layout/hProcess4"/>
    <dgm:cxn modelId="{3CA67ACF-7279-4B62-AA0F-285F82224669}" srcId="{AED6E543-D1E5-49FA-8209-021D517975D8}" destId="{E214BA6D-6E14-4C83-A785-B4FF1581D05E}" srcOrd="1" destOrd="0" parTransId="{331F2735-C458-4AA1-88E7-CD44B12E69A7}" sibTransId="{19A2954C-5C74-4380-B53D-3134DFD2BD93}"/>
    <dgm:cxn modelId="{737F0F20-6501-4792-AB5C-650052CA2FD5}" type="presOf" srcId="{01D23FA9-EC24-4459-84B6-F0EA42D78154}" destId="{F32D151A-7816-4D8F-AF44-C36440897AD6}" srcOrd="0" destOrd="1" presId="urn:microsoft.com/office/officeart/2005/8/layout/hProcess4"/>
    <dgm:cxn modelId="{5AF54CD3-68B9-462E-A916-51A60C31C115}" type="presOf" srcId="{4BA94C8C-63E7-4819-9483-BDD6924D3746}" destId="{92BF8A00-5694-4464-90D9-1154141BC261}" srcOrd="0" destOrd="0" presId="urn:microsoft.com/office/officeart/2005/8/layout/hProcess4"/>
    <dgm:cxn modelId="{198CF78B-BDB6-469D-B9D7-589B4394544F}" srcId="{437AB23B-13B0-4AE3-924E-BFAE5EAE00A9}" destId="{D9C4D902-BD1F-4A38-B8A5-AB2B58925766}" srcOrd="1" destOrd="0" parTransId="{6FA57C59-A309-4D0D-88DF-DC1A1B0F2401}" sibTransId="{BB764740-97CF-4534-BF55-6E66EE5E3312}"/>
    <dgm:cxn modelId="{AF3F56E4-D409-47DA-A57C-47F43D38F4EB}" type="presOf" srcId="{01D23FA9-EC24-4459-84B6-F0EA42D78154}" destId="{1A5E6DB2-5944-4C01-A9F4-4A069AB36B67}" srcOrd="1" destOrd="1" presId="urn:microsoft.com/office/officeart/2005/8/layout/hProcess4"/>
    <dgm:cxn modelId="{B23B3001-B8C4-4F1B-95C5-9AA04A4C921E}" type="presOf" srcId="{63B2E526-0BFE-4FA5-A8D7-298406FAE965}" destId="{1A5E6DB2-5944-4C01-A9F4-4A069AB36B67}" srcOrd="1" destOrd="0" presId="urn:microsoft.com/office/officeart/2005/8/layout/hProcess4"/>
    <dgm:cxn modelId="{C87923FA-2D2B-4A7C-9FF3-B2502D158E5D}" type="presParOf" srcId="{625D5B61-73EB-4687-B366-E6F70F0FDF74}" destId="{6AB74C41-EE21-414F-B880-C91960AE5EC4}" srcOrd="0" destOrd="0" presId="urn:microsoft.com/office/officeart/2005/8/layout/hProcess4"/>
    <dgm:cxn modelId="{D7BD2CFC-FBC8-4F77-B964-E759AC145DA6}" type="presParOf" srcId="{625D5B61-73EB-4687-B366-E6F70F0FDF74}" destId="{BC05A9D6-CA71-4512-9D58-2019022C136A}" srcOrd="1" destOrd="0" presId="urn:microsoft.com/office/officeart/2005/8/layout/hProcess4"/>
    <dgm:cxn modelId="{31091945-B5BD-4DF0-BF71-675E95712E8C}" type="presParOf" srcId="{625D5B61-73EB-4687-B366-E6F70F0FDF74}" destId="{901CFE09-8308-4CB6-B42D-B87DA4DB62C7}" srcOrd="2" destOrd="0" presId="urn:microsoft.com/office/officeart/2005/8/layout/hProcess4"/>
    <dgm:cxn modelId="{9687A508-ACA3-4D4C-9A3B-7A93F7E807B7}" type="presParOf" srcId="{901CFE09-8308-4CB6-B42D-B87DA4DB62C7}" destId="{574BB2E0-F6FB-4BB5-8728-33C0181856D8}" srcOrd="0" destOrd="0" presId="urn:microsoft.com/office/officeart/2005/8/layout/hProcess4"/>
    <dgm:cxn modelId="{F646AF25-73C1-4F01-841B-839E4858E60C}" type="presParOf" srcId="{574BB2E0-F6FB-4BB5-8728-33C0181856D8}" destId="{324361FE-5E04-4D56-84CD-3FBAD654CDE0}" srcOrd="0" destOrd="0" presId="urn:microsoft.com/office/officeart/2005/8/layout/hProcess4"/>
    <dgm:cxn modelId="{65885F2A-2427-437B-9745-8FD586ADE86F}" type="presParOf" srcId="{574BB2E0-F6FB-4BB5-8728-33C0181856D8}" destId="{358BADB0-A89A-48CE-B619-DA3839D44E0F}" srcOrd="1" destOrd="0" presId="urn:microsoft.com/office/officeart/2005/8/layout/hProcess4"/>
    <dgm:cxn modelId="{A4285BB1-3C07-4624-9111-84F1A4F408DB}" type="presParOf" srcId="{574BB2E0-F6FB-4BB5-8728-33C0181856D8}" destId="{44CE7E4B-B570-41DA-97BE-9F7D5574F4E3}" srcOrd="2" destOrd="0" presId="urn:microsoft.com/office/officeart/2005/8/layout/hProcess4"/>
    <dgm:cxn modelId="{7ED32C0A-9CE5-4041-A3C8-3F10217B8449}" type="presParOf" srcId="{574BB2E0-F6FB-4BB5-8728-33C0181856D8}" destId="{0FFF5994-F4E1-424D-B972-4AA99AE9B8C2}" srcOrd="3" destOrd="0" presId="urn:microsoft.com/office/officeart/2005/8/layout/hProcess4"/>
    <dgm:cxn modelId="{94755A6F-69C4-4DFD-A4AC-3D2A4DE5C3DD}" type="presParOf" srcId="{574BB2E0-F6FB-4BB5-8728-33C0181856D8}" destId="{F268AAC0-5B1D-4FF2-A23A-A4120CB7760F}" srcOrd="4" destOrd="0" presId="urn:microsoft.com/office/officeart/2005/8/layout/hProcess4"/>
    <dgm:cxn modelId="{CF37314E-8ECF-4459-92CC-A5CCE8FD41E1}" type="presParOf" srcId="{901CFE09-8308-4CB6-B42D-B87DA4DB62C7}" destId="{F827665D-69F4-4582-BEB2-A5794CA30A06}" srcOrd="1" destOrd="0" presId="urn:microsoft.com/office/officeart/2005/8/layout/hProcess4"/>
    <dgm:cxn modelId="{CEDF1C81-5FDD-4550-A8EC-F306EB1843EA}" type="presParOf" srcId="{901CFE09-8308-4CB6-B42D-B87DA4DB62C7}" destId="{0FDFAFA8-BEF1-4EA4-AABF-56E29002ACCE}" srcOrd="2" destOrd="0" presId="urn:microsoft.com/office/officeart/2005/8/layout/hProcess4"/>
    <dgm:cxn modelId="{28688391-6A62-4AEB-8663-9082F526741D}" type="presParOf" srcId="{0FDFAFA8-BEF1-4EA4-AABF-56E29002ACCE}" destId="{1406CEDF-8E1C-46FB-9CFF-1DA3A113C7FE}" srcOrd="0" destOrd="0" presId="urn:microsoft.com/office/officeart/2005/8/layout/hProcess4"/>
    <dgm:cxn modelId="{EB957366-35AE-45CE-A50F-D6FAEF3D68B6}" type="presParOf" srcId="{0FDFAFA8-BEF1-4EA4-AABF-56E29002ACCE}" destId="{86DDBEE2-8B91-44ED-B629-4631F9E18A12}" srcOrd="1" destOrd="0" presId="urn:microsoft.com/office/officeart/2005/8/layout/hProcess4"/>
    <dgm:cxn modelId="{9791E99E-35BC-4246-BBED-84015CFDC8BB}" type="presParOf" srcId="{0FDFAFA8-BEF1-4EA4-AABF-56E29002ACCE}" destId="{7CE3F8E3-8C1C-421D-98A7-8FA69EF747B1}" srcOrd="2" destOrd="0" presId="urn:microsoft.com/office/officeart/2005/8/layout/hProcess4"/>
    <dgm:cxn modelId="{BC168F1F-EBD4-4973-B847-2D01B20C519E}" type="presParOf" srcId="{0FDFAFA8-BEF1-4EA4-AABF-56E29002ACCE}" destId="{C18F92D0-DEF2-4832-8FA1-278D95B6B3A0}" srcOrd="3" destOrd="0" presId="urn:microsoft.com/office/officeart/2005/8/layout/hProcess4"/>
    <dgm:cxn modelId="{BF699BC7-C113-4D31-A0DC-EB1C46DB4EFB}" type="presParOf" srcId="{0FDFAFA8-BEF1-4EA4-AABF-56E29002ACCE}" destId="{DCDC6411-C29A-4982-8684-1D1BFC24E8FE}" srcOrd="4" destOrd="0" presId="urn:microsoft.com/office/officeart/2005/8/layout/hProcess4"/>
    <dgm:cxn modelId="{2EF04B96-FEDD-4543-A99D-22DE9096F9AE}" type="presParOf" srcId="{901CFE09-8308-4CB6-B42D-B87DA4DB62C7}" destId="{CDCAD455-EB6B-402B-B181-8BA63311810D}" srcOrd="3" destOrd="0" presId="urn:microsoft.com/office/officeart/2005/8/layout/hProcess4"/>
    <dgm:cxn modelId="{3E10C8B1-5807-480F-91A6-81CEC64B64D9}" type="presParOf" srcId="{901CFE09-8308-4CB6-B42D-B87DA4DB62C7}" destId="{F894E1F7-CE39-4E50-B696-64D75C9AA8FE}" srcOrd="4" destOrd="0" presId="urn:microsoft.com/office/officeart/2005/8/layout/hProcess4"/>
    <dgm:cxn modelId="{0E96905E-B3DD-4AC9-9977-089687B2AF28}" type="presParOf" srcId="{F894E1F7-CE39-4E50-B696-64D75C9AA8FE}" destId="{E1925DF0-50A4-41B2-A5A0-A320ADC8C4E2}" srcOrd="0" destOrd="0" presId="urn:microsoft.com/office/officeart/2005/8/layout/hProcess4"/>
    <dgm:cxn modelId="{48521087-733B-47D4-B470-55E310B73D53}" type="presParOf" srcId="{F894E1F7-CE39-4E50-B696-64D75C9AA8FE}" destId="{F32D151A-7816-4D8F-AF44-C36440897AD6}" srcOrd="1" destOrd="0" presId="urn:microsoft.com/office/officeart/2005/8/layout/hProcess4"/>
    <dgm:cxn modelId="{5538C45C-683A-4976-8183-81529C927CC9}" type="presParOf" srcId="{F894E1F7-CE39-4E50-B696-64D75C9AA8FE}" destId="{1A5E6DB2-5944-4C01-A9F4-4A069AB36B67}" srcOrd="2" destOrd="0" presId="urn:microsoft.com/office/officeart/2005/8/layout/hProcess4"/>
    <dgm:cxn modelId="{5A24C0E1-9DE3-471C-8E66-6065AA661B2D}" type="presParOf" srcId="{F894E1F7-CE39-4E50-B696-64D75C9AA8FE}" destId="{92BF8A00-5694-4464-90D9-1154141BC261}" srcOrd="3" destOrd="0" presId="urn:microsoft.com/office/officeart/2005/8/layout/hProcess4"/>
    <dgm:cxn modelId="{BF466E66-D7E7-455F-B0CE-47F56B01FDFA}" type="presParOf" srcId="{F894E1F7-CE39-4E50-B696-64D75C9AA8FE}" destId="{014686AA-5AC4-408F-9ACA-399D799902FE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52BD1-B775-4B43-9304-ADFE2C14AA28}">
      <dsp:nvSpPr>
        <dsp:cNvPr id="0" name=""/>
        <dsp:cNvSpPr/>
      </dsp:nvSpPr>
      <dsp:spPr>
        <a:xfrm>
          <a:off x="3492834" y="2127582"/>
          <a:ext cx="1540356" cy="989654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baseline="0" dirty="0">
              <a:latin typeface="Times New Roman" panose="02020603050405020304" pitchFamily="18" charset="0"/>
            </a:rPr>
            <a:t>Требования к СМСП</a:t>
          </a:r>
        </a:p>
      </dsp:txBody>
      <dsp:txXfrm>
        <a:off x="3541145" y="2175893"/>
        <a:ext cx="1443734" cy="893032"/>
      </dsp:txXfrm>
    </dsp:sp>
    <dsp:sp modelId="{78807CBF-DB40-474F-928E-CD55C3CEDC99}">
      <dsp:nvSpPr>
        <dsp:cNvPr id="0" name=""/>
        <dsp:cNvSpPr/>
      </dsp:nvSpPr>
      <dsp:spPr>
        <a:xfrm rot="16223840">
          <a:off x="3860914" y="1719230"/>
          <a:ext cx="81672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16723" y="0"/>
              </a:lnTo>
            </a:path>
          </a:pathLst>
        </a:custGeom>
        <a:noFill/>
        <a:ln w="15875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35DED7-35F7-4927-8808-04D6EE1B1228}">
      <dsp:nvSpPr>
        <dsp:cNvPr id="0" name=""/>
        <dsp:cNvSpPr/>
      </dsp:nvSpPr>
      <dsp:spPr>
        <a:xfrm>
          <a:off x="3122390" y="82945"/>
          <a:ext cx="2307951" cy="1227933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i="0" u="none" strike="noStrike" kern="1200" cap="none" normalizeH="0" baseline="0" dirty="0" smtClean="0">
              <a:ln/>
              <a:effectLst/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rPr>
            <a:t>Соответствие   требованиям ФЗ РФ от 24.07.2007 года № 209-ФЗ</a:t>
          </a:r>
          <a:endParaRPr lang="ru-RU" sz="1400" kern="1200" baseline="0" dirty="0">
            <a:latin typeface="Tahoma" panose="020B0604030504040204" pitchFamily="34" charset="0"/>
            <a:cs typeface="Tahoma" panose="020B0604030504040204" pitchFamily="34" charset="0"/>
          </a:endParaRPr>
        </a:p>
      </dsp:txBody>
      <dsp:txXfrm>
        <a:off x="3182333" y="142888"/>
        <a:ext cx="2188065" cy="1108047"/>
      </dsp:txXfrm>
    </dsp:sp>
    <dsp:sp modelId="{725B7039-EF6D-40DE-B02D-862570C1BA35}">
      <dsp:nvSpPr>
        <dsp:cNvPr id="0" name=""/>
        <dsp:cNvSpPr/>
      </dsp:nvSpPr>
      <dsp:spPr>
        <a:xfrm rot="21180790">
          <a:off x="5031709" y="2503747"/>
          <a:ext cx="39913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9131" y="0"/>
              </a:lnTo>
            </a:path>
          </a:pathLst>
        </a:custGeom>
        <a:noFill/>
        <a:ln w="15875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08B225-9441-46AD-9DB4-44CFC160A811}">
      <dsp:nvSpPr>
        <dsp:cNvPr id="0" name=""/>
        <dsp:cNvSpPr/>
      </dsp:nvSpPr>
      <dsp:spPr>
        <a:xfrm>
          <a:off x="5429358" y="1380019"/>
          <a:ext cx="2977585" cy="1833997"/>
        </a:xfrm>
        <a:prstGeom prst="roundRect">
          <a:avLst/>
        </a:prstGeom>
        <a:gradFill rotWithShape="0">
          <a:gsLst>
            <a:gs pos="0">
              <a:schemeClr val="accent3">
                <a:hueOff val="-694812"/>
                <a:satOff val="-3390"/>
                <a:lumOff val="-1176"/>
                <a:alphaOff val="0"/>
                <a:tint val="96000"/>
                <a:lumMod val="102000"/>
              </a:schemeClr>
            </a:gs>
            <a:gs pos="100000">
              <a:schemeClr val="accent3">
                <a:hueOff val="-694812"/>
                <a:satOff val="-3390"/>
                <a:lumOff val="-1176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Tahoma" panose="020B0604030504040204" pitchFamily="34" charset="0"/>
              <a:cs typeface="Tahoma" panose="020B0604030504040204" pitchFamily="34" charset="0"/>
            </a:rPr>
            <a:t>Регистрация (</a:t>
          </a:r>
          <a:r>
            <a:rPr lang="ru-RU" sz="140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 соответствии с законодательством Российской Федерации</a:t>
          </a:r>
          <a:r>
            <a:rPr kumimoji="0" lang="ru-RU" sz="1400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Tahoma" panose="020B0604030504040204" pitchFamily="34" charset="0"/>
              <a:cs typeface="Tahoma" panose="020B0604030504040204" pitchFamily="34" charset="0"/>
            </a:rPr>
            <a:t>) и ведение бизнеса  на территории Республики Коми</a:t>
          </a:r>
          <a:endParaRPr lang="ru-RU" sz="1200" kern="1200" dirty="0">
            <a:solidFill>
              <a:schemeClr val="bg1"/>
            </a:solidFill>
            <a:latin typeface="Tahoma" panose="020B0604030504040204" pitchFamily="34" charset="0"/>
            <a:cs typeface="Tahoma" panose="020B0604030504040204" pitchFamily="34" charset="0"/>
          </a:endParaRPr>
        </a:p>
      </dsp:txBody>
      <dsp:txXfrm>
        <a:off x="5518886" y="1469547"/>
        <a:ext cx="2798529" cy="1654941"/>
      </dsp:txXfrm>
    </dsp:sp>
    <dsp:sp modelId="{55964A7C-D3E1-4BC2-B529-AC676E426481}">
      <dsp:nvSpPr>
        <dsp:cNvPr id="0" name=""/>
        <dsp:cNvSpPr/>
      </dsp:nvSpPr>
      <dsp:spPr>
        <a:xfrm rot="2449411">
          <a:off x="4746441" y="3357362"/>
          <a:ext cx="73463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34631" y="0"/>
              </a:lnTo>
            </a:path>
          </a:pathLst>
        </a:custGeom>
        <a:noFill/>
        <a:ln w="15875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4F28B2-3A5D-4CBE-BF49-15444FB01D1B}">
      <dsp:nvSpPr>
        <dsp:cNvPr id="0" name=""/>
        <dsp:cNvSpPr/>
      </dsp:nvSpPr>
      <dsp:spPr>
        <a:xfrm>
          <a:off x="4270104" y="3597488"/>
          <a:ext cx="4050483" cy="1561282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i="0" u="none" strike="noStrike" kern="1200" cap="none" normalizeH="0" baseline="0" dirty="0" smtClean="0">
              <a:ln/>
              <a:effectLst/>
              <a:latin typeface="Tahoma" panose="020B0604030504040204" pitchFamily="34" charset="0"/>
              <a:cs typeface="Tahoma" panose="020B0604030504040204" pitchFamily="34" charset="0"/>
            </a:rPr>
            <a:t>Субъекты МСП, обладающие устойчивым финансовым состоянием и имеющие решение кредитного комитета Банка о согласии на предоставление кредита, банковской гарантии, но не располагающие достаточным обеспечением.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baseline="0" dirty="0">
            <a:latin typeface="Tahoma" panose="020B0604030504040204" pitchFamily="34" charset="0"/>
            <a:cs typeface="Tahoma" panose="020B0604030504040204" pitchFamily="34" charset="0"/>
          </a:endParaRPr>
        </a:p>
      </dsp:txBody>
      <dsp:txXfrm>
        <a:off x="4346320" y="3673704"/>
        <a:ext cx="3898051" cy="1408850"/>
      </dsp:txXfrm>
    </dsp:sp>
    <dsp:sp modelId="{CA4BD60E-85F9-4524-BF4C-4F6936679E74}">
      <dsp:nvSpPr>
        <dsp:cNvPr id="0" name=""/>
        <dsp:cNvSpPr/>
      </dsp:nvSpPr>
      <dsp:spPr>
        <a:xfrm rot="8192713">
          <a:off x="3132373" y="3359675"/>
          <a:ext cx="70498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4987" y="0"/>
              </a:lnTo>
            </a:path>
          </a:pathLst>
        </a:custGeom>
        <a:noFill/>
        <a:ln w="15875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77658-B691-4D5D-84B3-583D699B2A21}">
      <dsp:nvSpPr>
        <dsp:cNvPr id="0" name=""/>
        <dsp:cNvSpPr/>
      </dsp:nvSpPr>
      <dsp:spPr>
        <a:xfrm>
          <a:off x="1005406" y="3602114"/>
          <a:ext cx="2759522" cy="1598979"/>
        </a:xfrm>
        <a:prstGeom prst="roundRect">
          <a:avLst/>
        </a:prstGeom>
        <a:solidFill>
          <a:schemeClr val="tx2">
            <a:lumMod val="75000"/>
            <a:lumOff val="2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rPr>
            <a:t>В отношении субъекта МСП не применяются процедуры несостоятельности (банкротства)</a:t>
          </a:r>
          <a:endParaRPr lang="ru-RU" sz="1400" kern="1200" dirty="0">
            <a:solidFill>
              <a:schemeClr val="bg1"/>
            </a:solidFill>
            <a:latin typeface="Tahoma" panose="020B0604030504040204" pitchFamily="34" charset="0"/>
            <a:cs typeface="Tahoma" panose="020B0604030504040204" pitchFamily="34" charset="0"/>
          </a:endParaRPr>
        </a:p>
      </dsp:txBody>
      <dsp:txXfrm>
        <a:off x="1083462" y="3680170"/>
        <a:ext cx="2603410" cy="1442867"/>
      </dsp:txXfrm>
    </dsp:sp>
    <dsp:sp modelId="{9ADDC8EC-31F3-446F-9E28-32F925237CB7}">
      <dsp:nvSpPr>
        <dsp:cNvPr id="0" name=""/>
        <dsp:cNvSpPr/>
      </dsp:nvSpPr>
      <dsp:spPr>
        <a:xfrm rot="11816673">
          <a:off x="2724749" y="2273346"/>
          <a:ext cx="78512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85126" y="0"/>
              </a:lnTo>
            </a:path>
          </a:pathLst>
        </a:custGeom>
        <a:noFill/>
        <a:ln w="15875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E0A5DA-F3C1-4230-964F-0F20016BBE90}">
      <dsp:nvSpPr>
        <dsp:cNvPr id="0" name=""/>
        <dsp:cNvSpPr/>
      </dsp:nvSpPr>
      <dsp:spPr>
        <a:xfrm>
          <a:off x="961083" y="1034979"/>
          <a:ext cx="1780708" cy="1705377"/>
        </a:xfrm>
        <a:prstGeom prst="roundRect">
          <a:avLst/>
        </a:prstGeom>
        <a:gradFill rotWithShape="0">
          <a:gsLst>
            <a:gs pos="0">
              <a:schemeClr val="accent3">
                <a:hueOff val="-1737030"/>
                <a:satOff val="-8474"/>
                <a:lumOff val="-2940"/>
                <a:alphaOff val="0"/>
                <a:tint val="96000"/>
                <a:lumMod val="102000"/>
              </a:schemeClr>
            </a:gs>
            <a:gs pos="100000">
              <a:schemeClr val="accent3">
                <a:hueOff val="-1737030"/>
                <a:satOff val="-8474"/>
                <a:lumOff val="-294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i="0" u="none" strike="noStrike" kern="1200" cap="none" normalizeH="0" baseline="0" dirty="0" smtClean="0">
              <a:ln/>
              <a:effectLst/>
              <a:latin typeface="Tahoma" panose="020B0604030504040204" pitchFamily="34" charset="0"/>
              <a:ea typeface="Times New Roman" pitchFamily="18" charset="0"/>
              <a:cs typeface="Tahoma" panose="020B0604030504040204" pitchFamily="34" charset="0"/>
            </a:rPr>
            <a:t>Отсутствие просроченной задолженности по начисленным налогам, сборам и иным платежам перед бюджетами всех уровней</a:t>
          </a:r>
          <a:endParaRPr lang="ru-RU" sz="1400" kern="1200" baseline="0" dirty="0">
            <a:latin typeface="Tahoma" panose="020B0604030504040204" pitchFamily="34" charset="0"/>
            <a:cs typeface="Tahoma" panose="020B0604030504040204" pitchFamily="34" charset="0"/>
          </a:endParaRPr>
        </a:p>
      </dsp:txBody>
      <dsp:txXfrm>
        <a:off x="1044333" y="1118229"/>
        <a:ext cx="1614208" cy="15388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BADB0-A89A-48CE-B619-DA3839D44E0F}">
      <dsp:nvSpPr>
        <dsp:cNvPr id="0" name=""/>
        <dsp:cNvSpPr/>
      </dsp:nvSpPr>
      <dsp:spPr>
        <a:xfrm>
          <a:off x="937571" y="1856780"/>
          <a:ext cx="1844826" cy="197686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Обращается в Банк с заявкой на получение кредита</a:t>
          </a:r>
          <a:endParaRPr lang="ru-RU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983064" y="1902273"/>
        <a:ext cx="1753840" cy="1462267"/>
      </dsp:txXfrm>
    </dsp:sp>
    <dsp:sp modelId="{F827665D-69F4-4582-BEB2-A5794CA30A06}">
      <dsp:nvSpPr>
        <dsp:cNvPr id="0" name=""/>
        <dsp:cNvSpPr/>
      </dsp:nvSpPr>
      <dsp:spPr>
        <a:xfrm>
          <a:off x="2027632" y="2512651"/>
          <a:ext cx="2445493" cy="2445493"/>
        </a:xfrm>
        <a:prstGeom prst="leftCircularArrow">
          <a:avLst>
            <a:gd name="adj1" fmla="val 2877"/>
            <a:gd name="adj2" fmla="val 351808"/>
            <a:gd name="adj3" fmla="val 2127319"/>
            <a:gd name="adj4" fmla="val 9024489"/>
            <a:gd name="adj5" fmla="val 3357"/>
          </a:avLst>
        </a:prstGeom>
        <a:solidFill>
          <a:srgbClr val="1F497D">
            <a:lumMod val="40000"/>
            <a:lumOff val="6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FF5994-F4E1-424D-B972-4AA99AE9B8C2}">
      <dsp:nvSpPr>
        <dsp:cNvPr id="0" name=""/>
        <dsp:cNvSpPr/>
      </dsp:nvSpPr>
      <dsp:spPr>
        <a:xfrm>
          <a:off x="1212453" y="3500095"/>
          <a:ext cx="2130499" cy="847229"/>
        </a:xfrm>
        <a:prstGeom prst="roundRect">
          <a:avLst>
            <a:gd name="adj" fmla="val 10000"/>
          </a:avLst>
        </a:prstGeo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Заемщик</a:t>
          </a:r>
          <a:endParaRPr lang="ru-RU" sz="23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1237267" y="3524909"/>
        <a:ext cx="2080871" cy="797601"/>
      </dsp:txXfrm>
    </dsp:sp>
    <dsp:sp modelId="{86DDBEE2-8B91-44ED-B629-4631F9E18A12}">
      <dsp:nvSpPr>
        <dsp:cNvPr id="0" name=""/>
        <dsp:cNvSpPr/>
      </dsp:nvSpPr>
      <dsp:spPr>
        <a:xfrm>
          <a:off x="3219307" y="1856780"/>
          <a:ext cx="3148404" cy="197686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Принимает решение о предоставлении кредита</a:t>
          </a:r>
          <a:endParaRPr lang="ru-RU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Направляет пакет документов Клиента в Фонд для получения поручительства</a:t>
          </a:r>
          <a:endParaRPr lang="ru-RU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3264800" y="2325888"/>
        <a:ext cx="3057418" cy="1462267"/>
      </dsp:txXfrm>
    </dsp:sp>
    <dsp:sp modelId="{CDCAD455-EB6B-402B-B181-8BA63311810D}">
      <dsp:nvSpPr>
        <dsp:cNvPr id="0" name=""/>
        <dsp:cNvSpPr/>
      </dsp:nvSpPr>
      <dsp:spPr>
        <a:xfrm>
          <a:off x="4867967" y="645706"/>
          <a:ext cx="2967778" cy="2967778"/>
        </a:xfrm>
        <a:prstGeom prst="circularArrow">
          <a:avLst>
            <a:gd name="adj1" fmla="val 2555"/>
            <a:gd name="adj2" fmla="val 310003"/>
            <a:gd name="adj3" fmla="val 19514486"/>
            <a:gd name="adj4" fmla="val 12575511"/>
            <a:gd name="adj5" fmla="val 2980"/>
          </a:avLst>
        </a:prstGeom>
        <a:solidFill>
          <a:srgbClr val="1F497D">
            <a:lumMod val="40000"/>
            <a:lumOff val="6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8F92D0-DEF2-4832-8FA1-278D95B6B3A0}">
      <dsp:nvSpPr>
        <dsp:cNvPr id="0" name=""/>
        <dsp:cNvSpPr/>
      </dsp:nvSpPr>
      <dsp:spPr>
        <a:xfrm>
          <a:off x="4060263" y="1433165"/>
          <a:ext cx="2130499" cy="847229"/>
        </a:xfrm>
        <a:prstGeom prst="roundRect">
          <a:avLst>
            <a:gd name="adj" fmla="val 10000"/>
          </a:avLst>
        </a:prstGeo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Банк</a:t>
          </a:r>
          <a:endParaRPr lang="ru-RU" sz="23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4085077" y="1457979"/>
        <a:ext cx="2080871" cy="797601"/>
      </dsp:txXfrm>
    </dsp:sp>
    <dsp:sp modelId="{F32D151A-7816-4D8F-AF44-C36440897AD6}">
      <dsp:nvSpPr>
        <dsp:cNvPr id="0" name=""/>
        <dsp:cNvSpPr/>
      </dsp:nvSpPr>
      <dsp:spPr>
        <a:xfrm>
          <a:off x="6823769" y="1856780"/>
          <a:ext cx="2014856" cy="197686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Принимает решение о предоставлении поручительства в течение 3 дней</a:t>
          </a:r>
          <a:endParaRPr lang="ru-RU" sz="17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6869262" y="1902273"/>
        <a:ext cx="1923870" cy="1462267"/>
      </dsp:txXfrm>
    </dsp:sp>
    <dsp:sp modelId="{92BF8A00-5694-4464-90D9-1154141BC261}">
      <dsp:nvSpPr>
        <dsp:cNvPr id="0" name=""/>
        <dsp:cNvSpPr/>
      </dsp:nvSpPr>
      <dsp:spPr>
        <a:xfrm>
          <a:off x="6994941" y="3491089"/>
          <a:ext cx="2130499" cy="847229"/>
        </a:xfrm>
        <a:prstGeom prst="roundRect">
          <a:avLst>
            <a:gd name="adj" fmla="val 10000"/>
          </a:avLst>
        </a:prstGeo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ФОНД</a:t>
          </a:r>
          <a:endParaRPr lang="ru-RU" sz="23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7019755" y="3515903"/>
        <a:ext cx="2080871" cy="7976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AA516-78ED-4D2C-B1C9-EF155EE68236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B3F75-A45E-4411-8321-63D104CF7C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147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761B-2534-441E-B5AF-FB51F9637DA9}" type="datetime1">
              <a:rPr lang="en-US" smtClean="0"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1742-E3D5-4CD6-8214-E28D4CF56E3A}" type="datetime1">
              <a:rPr lang="en-US" smtClean="0"/>
              <a:t>3/28/2017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4593-FE0A-4B6F-908A-B17286CFA1D8}" type="datetime1">
              <a:rPr lang="en-US" smtClean="0"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ECC75-79E6-4561-A710-0641C45D0FAF}" type="datetime1">
              <a:rPr lang="en-US" smtClean="0"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06AF-585E-48B6-8D52-D7E8F2EC7DE5}" type="datetime1">
              <a:rPr lang="en-US" smtClean="0"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C59C-C4EC-4161-935B-3621078D1CB8}" type="datetime1">
              <a:rPr lang="en-US" smtClean="0"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29DD-9B22-4F5F-8954-1BD13A0F7BA6}" type="datetime1">
              <a:rPr lang="en-US" smtClean="0"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3E70A-0C5C-48A2-8965-FEFA8F4933FE}" type="datetime1">
              <a:rPr lang="en-US" smtClean="0"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474F8-C0D2-4077-AFA4-A7513805E6E2}" type="datetime1">
              <a:rPr lang="en-US" smtClean="0"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761B-2534-441E-B5AF-FB51F9637DA9}" type="datetime1">
              <a:rPr lang="en-US" smtClean="0">
                <a:solidFill>
                  <a:prstClr val="black"/>
                </a:solidFill>
              </a:rPr>
              <a:pPr/>
              <a:t>3/28/2017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0949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4EED-1FCA-4288-994B-A8AC0C9B9CAA}" type="datetime1">
              <a:rPr lang="en-US" smtClean="0">
                <a:solidFill>
                  <a:prstClr val="black"/>
                </a:solidFill>
              </a:rPr>
              <a:pPr/>
              <a:t>3/28/2017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692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4EED-1FCA-4288-994B-A8AC0C9B9CAA}" type="datetime1">
              <a:rPr lang="en-US" smtClean="0"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63C10-556D-45A8-B0ED-1079422EF367}" type="datetime1">
              <a:rPr lang="en-US" smtClean="0">
                <a:solidFill>
                  <a:prstClr val="black"/>
                </a:solidFill>
              </a:rPr>
              <a:pPr/>
              <a:t>3/28/2017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391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679A-983E-474B-8EC8-ADB08F66BEFC}" type="datetime1">
              <a:rPr lang="en-US" smtClean="0">
                <a:solidFill>
                  <a:prstClr val="black"/>
                </a:solidFill>
              </a:rPr>
              <a:pPr/>
              <a:t>3/28/2017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8694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3EB8-83F6-40D3-972D-FB905C7ABE49}" type="datetime1">
              <a:rPr lang="en-US" smtClean="0">
                <a:solidFill>
                  <a:prstClr val="black"/>
                </a:solidFill>
              </a:rPr>
              <a:pPr/>
              <a:t>3/28/2017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5920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7847-D1E3-46B7-98EF-C679AE2532E8}" type="datetime1">
              <a:rPr lang="en-US" smtClean="0">
                <a:solidFill>
                  <a:prstClr val="black"/>
                </a:solidFill>
              </a:rPr>
              <a:pPr/>
              <a:t>3/28/2017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1932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304DD-0E04-4307-AFB0-EA95C9AD1747}" type="datetime1">
              <a:rPr lang="en-US" smtClean="0">
                <a:solidFill>
                  <a:prstClr val="black"/>
                </a:solidFill>
              </a:rPr>
              <a:pPr/>
              <a:t>3/28/2017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6571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9102-67A6-4630-9748-BF3025FC02FA}" type="datetime1">
              <a:rPr lang="en-US" smtClean="0">
                <a:solidFill>
                  <a:prstClr val="black"/>
                </a:solidFill>
              </a:rPr>
              <a:pPr/>
              <a:t>3/28/2017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8722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2FD02-7724-473B-AEE6-2025012310FB}" type="datetime1">
              <a:rPr lang="en-US" smtClean="0">
                <a:solidFill>
                  <a:prstClr val="black"/>
                </a:solidFill>
              </a:rPr>
              <a:pPr/>
              <a:t>3/28/2017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5836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1742-E3D5-4CD6-8214-E28D4CF56E3A}" type="datetime1">
              <a:rPr lang="en-US" smtClean="0">
                <a:solidFill>
                  <a:prstClr val="black"/>
                </a:solidFill>
              </a:rPr>
              <a:pPr/>
              <a:t>3/28/2017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84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4593-FE0A-4B6F-908A-B17286CFA1D8}" type="datetime1">
              <a:rPr lang="en-US" smtClean="0">
                <a:solidFill>
                  <a:prstClr val="black"/>
                </a:solidFill>
              </a:rPr>
              <a:pPr/>
              <a:t>3/28/2017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2955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ECC75-79E6-4561-A710-0641C45D0FAF}" type="datetime1">
              <a:rPr lang="en-US" smtClean="0">
                <a:solidFill>
                  <a:prstClr val="black"/>
                </a:solidFill>
              </a:rPr>
              <a:pPr/>
              <a:t>3/28/2017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152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63C10-556D-45A8-B0ED-1079422EF367}" type="datetime1">
              <a:rPr lang="en-US" smtClean="0"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06AF-585E-48B6-8D52-D7E8F2EC7DE5}" type="datetime1">
              <a:rPr lang="en-US" smtClean="0">
                <a:solidFill>
                  <a:prstClr val="black"/>
                </a:solidFill>
              </a:rPr>
              <a:pPr/>
              <a:t>3/28/2017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8111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C59C-C4EC-4161-935B-3621078D1CB8}" type="datetime1">
              <a:rPr lang="en-US" smtClean="0">
                <a:solidFill>
                  <a:prstClr val="black"/>
                </a:solidFill>
              </a:rPr>
              <a:pPr/>
              <a:t>3/28/2017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7156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29DD-9B22-4F5F-8954-1BD13A0F7BA6}" type="datetime1">
              <a:rPr lang="en-US" smtClean="0">
                <a:solidFill>
                  <a:prstClr val="black"/>
                </a:solidFill>
              </a:rPr>
              <a:pPr/>
              <a:t>3/28/2017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0214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3E70A-0C5C-48A2-8965-FEFA8F4933FE}" type="datetime1">
              <a:rPr lang="en-US" smtClean="0">
                <a:solidFill>
                  <a:prstClr val="black"/>
                </a:solidFill>
              </a:rPr>
              <a:pPr/>
              <a:t>3/28/2017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0394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474F8-C0D2-4077-AFA4-A7513805E6E2}" type="datetime1">
              <a:rPr lang="en-US" smtClean="0">
                <a:solidFill>
                  <a:prstClr val="black"/>
                </a:solidFill>
              </a:rPr>
              <a:pPr/>
              <a:t>3/28/2017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420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679A-983E-474B-8EC8-ADB08F66BEFC}" type="datetime1">
              <a:rPr lang="en-US" smtClean="0"/>
              <a:t>3/28/2017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3EB8-83F6-40D3-972D-FB905C7ABE49}" type="datetime1">
              <a:rPr lang="en-US" smtClean="0"/>
              <a:t>3/28/2017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7847-D1E3-46B7-98EF-C679AE2532E8}" type="datetime1">
              <a:rPr lang="en-US" smtClean="0"/>
              <a:t>3/28/2017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304DD-0E04-4307-AFB0-EA95C9AD1747}" type="datetime1">
              <a:rPr lang="en-US" smtClean="0"/>
              <a:t>3/28/2017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9102-67A6-4630-9748-BF3025FC02FA}" type="datetime1">
              <a:rPr lang="en-US" smtClean="0"/>
              <a:t>3/28/2017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2FD02-7724-473B-AEE6-2025012310FB}" type="datetime1">
              <a:rPr lang="en-US" smtClean="0"/>
              <a:t>3/28/2017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71C4F30-6316-42D0-8552-99DF1AB24C92}" type="datetime1">
              <a:rPr lang="en-US" smtClean="0"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71C4F30-6316-42D0-8552-99DF1AB24C92}" type="datetime1">
              <a:rPr lang="en-US" smtClean="0">
                <a:solidFill>
                  <a:prstClr val="black"/>
                </a:solidFill>
              </a:rPr>
              <a:pPr/>
              <a:t>3/28/2017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13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gif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jp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gif"/><Relationship Id="rId1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brk.ru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gendir.garantfond@gmail.com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" t="3861" r="6073" b="5936"/>
          <a:stretch/>
        </p:blipFill>
        <p:spPr>
          <a:xfrm>
            <a:off x="5533958" y="-279459"/>
            <a:ext cx="2975341" cy="2463261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119256" y="2183802"/>
            <a:ext cx="93806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АКЦИОНЕРНОЕ ОБЩЕСТВО </a:t>
            </a:r>
          </a:p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«ГАРАНТИЙНЫЙ ФОНД РЕСПУБЛИКИ КОМИ»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52503" y="3754419"/>
            <a:ext cx="77141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182B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ГОСУДАРСТВЕННАЯ ПОДДЕРЖКА МАЛОГО И СРЕДНЕГО</a:t>
            </a:r>
          </a:p>
          <a:p>
            <a:pPr algn="ctr"/>
            <a:r>
              <a:rPr lang="ru-RU" b="1" dirty="0">
                <a:solidFill>
                  <a:srgbClr val="1182B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ПРЕДПРИНИМАТЕЛЬСТВА РЕСПУБЛИКИ КОМИ</a:t>
            </a:r>
            <a:endParaRPr lang="ru-RU" dirty="0">
              <a:solidFill>
                <a:srgbClr val="1182B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06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82510" y="195057"/>
            <a:ext cx="21259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30ACEC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АО «ГАРАНТИЙНЫЙ ФОНД </a:t>
            </a:r>
          </a:p>
          <a:p>
            <a:pPr algn="ctr"/>
            <a:r>
              <a:rPr lang="ru-RU" sz="1000" b="1" dirty="0">
                <a:solidFill>
                  <a:srgbClr val="30ACEC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РЕСПУБЛИКИ КОМИ»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420" y="-125751"/>
            <a:ext cx="101123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8169" y="195057"/>
            <a:ext cx="8149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Территории предоставления поручительств</a:t>
            </a:r>
            <a:endParaRPr lang="ru-RU" sz="2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7961988"/>
              </p:ext>
            </p:extLst>
          </p:nvPr>
        </p:nvGraphicFramePr>
        <p:xfrm>
          <a:off x="1698169" y="1151163"/>
          <a:ext cx="7396845" cy="4531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576707" y="2841172"/>
            <a:ext cx="1229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</a:t>
            </a:r>
            <a:endParaRPr lang="ru-RU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267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82510" y="195057"/>
            <a:ext cx="21259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30ACEC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АО «ГАРАНТИЙНЫЙ ФОНД </a:t>
            </a:r>
          </a:p>
          <a:p>
            <a:pPr algn="ctr"/>
            <a:r>
              <a:rPr lang="ru-RU" sz="1000" b="1" dirty="0">
                <a:solidFill>
                  <a:srgbClr val="30ACEC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РЕСПУБЛИКИ КОМИ»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420" y="-125751"/>
            <a:ext cx="101123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81842" y="164279"/>
            <a:ext cx="7519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Доля банков в портфеле Фонда</a:t>
            </a:r>
            <a:endParaRPr lang="ru-RU" sz="2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3077733"/>
              </p:ext>
            </p:extLst>
          </p:nvPr>
        </p:nvGraphicFramePr>
        <p:xfrm>
          <a:off x="1681842" y="1355271"/>
          <a:ext cx="9054194" cy="4547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82858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82510" y="195057"/>
            <a:ext cx="21259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АО «ГАРАНТИЙНЫЙ ФОНД </a:t>
            </a:r>
          </a:p>
          <a:p>
            <a:pPr algn="ctr"/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РЕСПУБЛИКИ КОМИ»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420" y="-125751"/>
            <a:ext cx="101123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1924569" y="133210"/>
            <a:ext cx="7064309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0"/>
              </a:spcAft>
              <a:buNone/>
            </a:pPr>
            <a:r>
              <a:rPr lang="ru-RU" b="1" kern="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Преимущества работы с Фондом</a:t>
            </a:r>
            <a:endParaRPr lang="ru-RU" kern="5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22540" y="1450324"/>
            <a:ext cx="812649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Возможность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получения поручительства при отсутствии собственного достаточного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обеспечения;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Отсутствие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необходимости сбора документов для Фонда (документы в Фонд предоставляются банком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Короткие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сроки рассмотрения заявки (решение принимается в срок до 3 рабочих дней после поступления заявки на предоставление поручительства с полным пакетом документов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Поручительство относится к высокой, второй, категории качества обеспечения (Положение Банка России №254-П).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Критерии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предоставления поручительства Фондом являются простыми и понятными и в целом соответствуют критериям выдачи кредита самими банками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000" dirty="0" smtClean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26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782510" y="195057"/>
            <a:ext cx="21259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АО «ГАРАНТИЙНЫЙ ФОНД </a:t>
            </a:r>
          </a:p>
          <a:p>
            <a:pPr algn="ctr"/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РЕСПУБЛИКИ КОМИ»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420" y="-125751"/>
            <a:ext cx="101123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1882826" y="133210"/>
            <a:ext cx="720402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0"/>
              </a:spcAft>
              <a:buNone/>
            </a:pPr>
            <a:r>
              <a:rPr lang="ru-RU" b="1" kern="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Условия предоставления поручительств</a:t>
            </a:r>
            <a:endParaRPr lang="ru-RU" kern="5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1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8910143"/>
              </p:ext>
            </p:extLst>
          </p:nvPr>
        </p:nvGraphicFramePr>
        <p:xfrm>
          <a:off x="1925583" y="961677"/>
          <a:ext cx="9145187" cy="5295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3056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782510" y="195057"/>
            <a:ext cx="21259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АО «ГАРАНТИЙНЫЙ ФОНД </a:t>
            </a:r>
          </a:p>
          <a:p>
            <a:pPr algn="ctr"/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РЕСПУБЛИКИ КОМИ»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420" y="-125751"/>
            <a:ext cx="101123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4382470" y="3154780"/>
            <a:ext cx="3146350" cy="753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Поручительство</a:t>
            </a:r>
            <a:r>
              <a:rPr lang="ru-RU" sz="18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5122" name="Picture 2" descr="I:\Презентация ГФ\2017\Женя\раздел продукци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904" y="2908989"/>
            <a:ext cx="2108704" cy="121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I:\Презентация ГФ\2017\Женя\13d442ea90bf3781b54e721029e662e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189" y="4609322"/>
            <a:ext cx="19050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I:\Презентация ГФ\2017\Женя\images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595" y="1100011"/>
            <a:ext cx="1944383" cy="128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:\Презентация ГФ\2017\Женя\images (4)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4" b="917"/>
          <a:stretch/>
        </p:blipFill>
        <p:spPr bwMode="auto">
          <a:xfrm>
            <a:off x="9191723" y="4723935"/>
            <a:ext cx="1739301" cy="148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I:\Презентация ГФ\2017\Женя\24006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8"/>
          <a:stretch/>
        </p:blipFill>
        <p:spPr bwMode="auto">
          <a:xfrm>
            <a:off x="5734681" y="1031956"/>
            <a:ext cx="1889851" cy="142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I:\Презентация ГФ\2017\Женя\images (1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644" y="4723935"/>
            <a:ext cx="2307670" cy="129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>
          <a:xfrm flipH="1">
            <a:off x="4475181" y="2735467"/>
            <a:ext cx="2519001" cy="15926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699648" y="2693955"/>
            <a:ext cx="2511993" cy="16756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302" y="1922751"/>
            <a:ext cx="1987363" cy="197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1882826" y="133210"/>
            <a:ext cx="720402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0"/>
              </a:spcAft>
              <a:buNone/>
            </a:pPr>
            <a:r>
              <a:rPr lang="ru-RU" b="1" kern="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Условия предоставления поручительств</a:t>
            </a:r>
            <a:endParaRPr lang="ru-RU" kern="5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46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82510" y="195057"/>
            <a:ext cx="21259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АО «ГАРАНТИЙНЫЙ ФОНД </a:t>
            </a:r>
          </a:p>
          <a:p>
            <a:pPr algn="ctr"/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РЕСПУБЛИКИ КОМИ»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420" y="-125751"/>
            <a:ext cx="101123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13064" y="2538805"/>
            <a:ext cx="2269863" cy="11423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600" b="1" kern="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 </a:t>
            </a:r>
            <a:r>
              <a:rPr lang="ru-RU" sz="1600" b="1" kern="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Фонда</a:t>
            </a:r>
            <a:endParaRPr lang="ru-RU" sz="2400" kern="5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20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 flipV="1">
            <a:off x="4044875" y="2173045"/>
            <a:ext cx="968190" cy="36576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endCxn id="20" idx="3"/>
          </p:cNvCxnSpPr>
          <p:nvPr/>
        </p:nvCxnSpPr>
        <p:spPr>
          <a:xfrm flipH="1">
            <a:off x="4044875" y="3657600"/>
            <a:ext cx="968190" cy="58374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7282928" y="2173045"/>
            <a:ext cx="946672" cy="36576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282928" y="3657599"/>
            <a:ext cx="946672" cy="57015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8229600" y="1804308"/>
            <a:ext cx="3022899" cy="130566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Максимальный объем единовременно выдаваемого поручительства в отношении одного субъекта малого и среднего предпринимательства 3,8 млн. руб.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175000" y="3684494"/>
            <a:ext cx="3077499" cy="1215521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Размер платы за предоставление поручительства составляет 0,75 – 1,75 % годовых от суммы предоставленного поручительства</a:t>
            </a:r>
            <a:endParaRPr lang="ru-RU" sz="12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159329" y="3657601"/>
            <a:ext cx="2885546" cy="1167492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Размер одного поручительства Гарантийного фонда не может превышать 70% от объема обязательства Заемщика перед Банком</a:t>
            </a:r>
            <a:endParaRPr lang="ru-RU" sz="12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347107" y="1804307"/>
            <a:ext cx="2697768" cy="1012372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Заявитель соответствует установленным Гарантийным фондом требованиям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475644" y="4367509"/>
            <a:ext cx="1355464" cy="53250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Продукт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603812" y="5658522"/>
            <a:ext cx="2011679" cy="60242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Поручительство</a:t>
            </a:r>
            <a:endParaRPr lang="ru-RU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691256" y="5658522"/>
            <a:ext cx="1893346" cy="60242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Согарантия</a:t>
            </a:r>
            <a:endParaRPr lang="ru-RU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344860" y="997041"/>
            <a:ext cx="2647726" cy="603159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ahoma" panose="020B0604030504040204" pitchFamily="34" charset="0"/>
                <a:cs typeface="Tahoma" panose="020B0604030504040204" pitchFamily="34" charset="0"/>
              </a:rPr>
              <a:t>Договор банковской гарантии	</a:t>
            </a:r>
            <a:endParaRPr lang="ru-RU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691255" y="997041"/>
            <a:ext cx="2705837" cy="603159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ahoma" panose="020B0604030504040204" pitchFamily="34" charset="0"/>
                <a:cs typeface="Tahoma" panose="020B0604030504040204" pitchFamily="34" charset="0"/>
              </a:rPr>
              <a:t>Кредитный договор</a:t>
            </a:r>
            <a:endParaRPr lang="ru-RU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6691256" y="1600200"/>
            <a:ext cx="452494" cy="938606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 flipV="1">
            <a:off x="5151664" y="1600200"/>
            <a:ext cx="463829" cy="938605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11" idx="0"/>
          </p:cNvCxnSpPr>
          <p:nvPr/>
        </p:nvCxnSpPr>
        <p:spPr>
          <a:xfrm>
            <a:off x="6147995" y="3684494"/>
            <a:ext cx="5381" cy="683015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6228678" y="4900014"/>
            <a:ext cx="972222" cy="75850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>
            <a:off x="5013065" y="4900015"/>
            <a:ext cx="1044835" cy="75850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одзаголовок 2"/>
          <p:cNvSpPr txBox="1">
            <a:spLocks/>
          </p:cNvSpPr>
          <p:nvPr/>
        </p:nvSpPr>
        <p:spPr>
          <a:xfrm>
            <a:off x="1801183" y="107080"/>
            <a:ext cx="720402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0"/>
              </a:spcAft>
              <a:buNone/>
            </a:pPr>
            <a:r>
              <a:rPr lang="ru-RU" b="1" kern="0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 предоставления поручительств</a:t>
            </a:r>
            <a:endParaRPr lang="ru-RU" kern="5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062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782510" y="195057"/>
            <a:ext cx="21259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30ACEC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АО «ГАРАНТИЙНЫЙ ФОНД </a:t>
            </a:r>
          </a:p>
          <a:p>
            <a:pPr algn="ctr"/>
            <a:r>
              <a:rPr lang="ru-RU" sz="1000" b="1" dirty="0">
                <a:solidFill>
                  <a:srgbClr val="30ACEC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РЕСПУБЛИКИ КОМИ»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420" y="-125751"/>
            <a:ext cx="101123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698169" y="186007"/>
            <a:ext cx="38653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58800" algn="l"/>
              </a:tabLst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Порядок взаимодействия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851349906"/>
              </p:ext>
            </p:extLst>
          </p:nvPr>
        </p:nvGraphicFramePr>
        <p:xfrm>
          <a:off x="1315344" y="600488"/>
          <a:ext cx="9125441" cy="5690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542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49187" y="195057"/>
            <a:ext cx="7878536" cy="924469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Паспорт приоритетного проекта «Малый бизнес и поддержка индивидуальной предпринимательской инициативы»</a:t>
            </a: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82510" y="195057"/>
            <a:ext cx="21259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30ACEC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АО «ГАРАНТИЙНЫЙ ФОНД </a:t>
            </a:r>
          </a:p>
          <a:p>
            <a:pPr algn="ctr"/>
            <a:r>
              <a:rPr lang="ru-RU" sz="1000" b="1" dirty="0">
                <a:solidFill>
                  <a:srgbClr val="30ACEC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РЕСПУБЛИКИ КОМИ»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420" y="-125751"/>
            <a:ext cx="101123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49187" y="1751737"/>
            <a:ext cx="90054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Задача на 2017 г.:</a:t>
            </a:r>
          </a:p>
          <a:p>
            <a:pPr algn="just"/>
            <a:endParaRPr lang="ru-R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информационному обеспечению субъектов МСП на всей территории Республики Коми: участие в семинарах, посвященной поддержке субъектов МСП в городах и муниципальных районах Республики Коми. Подписание Соглашений о сотрудничестве между администрациями муниципальных районов и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Гарантийным фондом.</a:t>
            </a:r>
          </a:p>
          <a:p>
            <a:pPr algn="just"/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ru-R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1600" b="1" i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Результат:</a:t>
            </a:r>
          </a:p>
          <a:p>
            <a:pPr algn="just"/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Подписанные Соглашения о сотрудничестве между администрациями муниципальных районов и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Гарантийным фондом,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предусматривающие организацию информационного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взаимодействия.</a:t>
            </a:r>
          </a:p>
          <a:p>
            <a:pPr algn="just"/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523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77736" y="979715"/>
            <a:ext cx="10114875" cy="4970377"/>
          </a:xfrm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Содействие созданию финансовых условий для эффективного ведения предпринимательства на территории муниципального образования;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 проведения и участие в образовательно-консультационных, презентационных мероприятиях, направленных на развитие кредитования субъектов МСП;</a:t>
            </a:r>
          </a:p>
          <a:p>
            <a:pPr marL="0" indent="0" algn="just">
              <a:buNone/>
            </a:pPr>
            <a:r>
              <a:rPr lang="ru-RU" sz="1400" b="1" i="1" u="sng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Функции Гарантийного Фонда: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Информирование о мерах государственной поддержки в виде предоставления поручительства для субъектов МСП;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Консультирование предпринимателей о порядке обращений за получением поручительства;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Взаимодействие с представителями администраций МО по вопросам предоставления мер государственной поддержки в форме предоставления поручительства;</a:t>
            </a:r>
          </a:p>
          <a:p>
            <a:pPr marL="0" indent="0" algn="just">
              <a:buNone/>
            </a:pPr>
            <a:r>
              <a:rPr lang="ru-RU" sz="1400" b="1" i="1" u="sng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Функции Администраций МО: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 проведения информационно-разъяснительных семинаров, конференций, «Круглых столов» с представителями субъектов МСП по вопросам предпринимательской деятельности;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 размещения информационных материалов по предоставлению поручительства Гарантийного фонда на сайте администрации, в отделах администрации, курирующих предпринимательскую деятельность;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Информирование субъектов малого и среднего бизнеса о мерах государственной поддержки в виде предоставления поручительства Гарантийного фонда. 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24692" y="129742"/>
            <a:ext cx="7649936" cy="767442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Направления сотрудничества администраций МО и Гарантийного фонда Республики Коми</a:t>
            </a: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82510" y="195057"/>
            <a:ext cx="21259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30ACEC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АО «ГАРАНТИЙНЫЙ ФОНД </a:t>
            </a:r>
          </a:p>
          <a:p>
            <a:pPr algn="ctr"/>
            <a:r>
              <a:rPr lang="ru-RU" sz="1000" b="1" dirty="0">
                <a:solidFill>
                  <a:srgbClr val="30ACEC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РЕСПУБЛИКИ КОМИ»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420" y="-125751"/>
            <a:ext cx="101123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10493" y="5840551"/>
            <a:ext cx="9282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!!! </a:t>
            </a:r>
            <a:r>
              <a:rPr lang="ru-RU" b="1" dirty="0">
                <a:solidFill>
                  <a:srgbClr val="C00000"/>
                </a:solidFill>
              </a:rPr>
              <a:t>П</a:t>
            </a:r>
            <a:r>
              <a:rPr lang="ru-RU" b="1" dirty="0" smtClean="0">
                <a:solidFill>
                  <a:srgbClr val="C00000"/>
                </a:solidFill>
              </a:rPr>
              <a:t>одписано </a:t>
            </a:r>
            <a:r>
              <a:rPr lang="ru-RU" b="1" dirty="0">
                <a:solidFill>
                  <a:srgbClr val="C00000"/>
                </a:solidFill>
              </a:rPr>
              <a:t>5</a:t>
            </a:r>
            <a:r>
              <a:rPr lang="ru-RU" b="1" dirty="0" smtClean="0">
                <a:solidFill>
                  <a:srgbClr val="C00000"/>
                </a:solidFill>
              </a:rPr>
              <a:t> Соглашений </a:t>
            </a:r>
            <a:r>
              <a:rPr lang="ru-RU" b="1" dirty="0">
                <a:solidFill>
                  <a:srgbClr val="C00000"/>
                </a:solidFill>
              </a:rPr>
              <a:t>– с МОГО Усинск, Печора и Воркута, с муниципальными районами </a:t>
            </a:r>
            <a:r>
              <a:rPr lang="ru-RU" b="1" dirty="0" err="1">
                <a:solidFill>
                  <a:srgbClr val="C00000"/>
                </a:solidFill>
              </a:rPr>
              <a:t>Койгородский</a:t>
            </a:r>
            <a:r>
              <a:rPr lang="ru-RU" b="1" dirty="0">
                <a:solidFill>
                  <a:srgbClr val="C00000"/>
                </a:solidFill>
              </a:rPr>
              <a:t> и </a:t>
            </a:r>
            <a:r>
              <a:rPr lang="ru-RU" b="1" dirty="0" err="1" smtClean="0">
                <a:solidFill>
                  <a:srgbClr val="C00000"/>
                </a:solidFill>
              </a:rPr>
              <a:t>Усть-Цилемский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849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82510" y="195057"/>
            <a:ext cx="21259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АО «ГАРАНТИЙНЫЙ ФОНД </a:t>
            </a:r>
          </a:p>
          <a:p>
            <a:pPr algn="ctr"/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РЕСПУБЛИКИ КОМИ»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420" y="-125751"/>
            <a:ext cx="101123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31770" y="399726"/>
            <a:ext cx="3187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БАНКИ-ПАРТНЕРЫ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653" y="2616088"/>
            <a:ext cx="1368152" cy="87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240" y="4874939"/>
            <a:ext cx="1346076" cy="76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847" y="3743969"/>
            <a:ext cx="1325841" cy="90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207" y="1401299"/>
            <a:ext cx="1346077" cy="898218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2" name="Picture 3" descr="C:\Users\User\Desktop\b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653" y="1391954"/>
            <a:ext cx="1368152" cy="90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User\Desktop\b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208" y="2616088"/>
            <a:ext cx="1346077" cy="87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C:\Users\User\Desktop\0f4b530f0c64ac0c1b44fe3ce10ed9b5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551" y="1381447"/>
            <a:ext cx="1224137" cy="89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0" descr="C:\Users\User\Desktop\b8 (1)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544" y="2616088"/>
            <a:ext cx="1296144" cy="87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654" y="3749973"/>
            <a:ext cx="1368152" cy="903461"/>
          </a:xfrm>
          <a:prstGeom prst="rect">
            <a:avLst/>
          </a:prstGeom>
        </p:spPr>
      </p:pic>
      <p:pic>
        <p:nvPicPr>
          <p:cNvPr id="17" name="Picture 16" descr="C:\Users\User\Desktop\5f51547fb1948954530498b8a1f8568b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207" y="3743969"/>
            <a:ext cx="1346078" cy="90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408" y="4848335"/>
            <a:ext cx="2229966" cy="79208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842949" y="399726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ПАРТНЕРЫ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690" y="1381447"/>
            <a:ext cx="3072158" cy="151216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916368" y="3616158"/>
            <a:ext cx="3109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МСП БАНК</a:t>
            </a:r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94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772518" y="188640"/>
            <a:ext cx="6857132" cy="69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l" defTabSz="1218602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400" b="1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62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24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39986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649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12186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НГС: трехуровневая модель гарантийной поддержки субъектов МСП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Group 3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40510088"/>
              </p:ext>
            </p:extLst>
          </p:nvPr>
        </p:nvGraphicFramePr>
        <p:xfrm>
          <a:off x="2065468" y="1070450"/>
          <a:ext cx="9184539" cy="4809270"/>
        </p:xfrm>
        <a:graphic>
          <a:graphicData uri="http://schemas.openxmlformats.org/drawingml/2006/table">
            <a:tbl>
              <a:tblPr/>
              <a:tblGrid>
                <a:gridCol w="15480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341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411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76215">
                  <a:extLst>
                    <a:ext uri="{9D8B030D-6E8A-4147-A177-3AD203B41FA5}">
                      <a16:colId xmlns:a16="http://schemas.microsoft.com/office/drawing/2014/main" xmlns="" val="3653545549"/>
                    </a:ext>
                  </a:extLst>
                </a:gridCol>
                <a:gridCol w="2684948">
                  <a:extLst>
                    <a:ext uri="{9D8B030D-6E8A-4147-A177-3AD203B41FA5}">
                      <a16:colId xmlns:a16="http://schemas.microsoft.com/office/drawing/2014/main" xmlns="" val="190580340"/>
                    </a:ext>
                  </a:extLst>
                </a:gridCol>
              </a:tblGrid>
              <a:tr h="552923"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Продукты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Клиентский сегмент</a:t>
                      </a:r>
                      <a:endParaRPr kumimoji="0" lang="en-US" sz="1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Каналы продаж</a:t>
                      </a:r>
                      <a:endParaRPr kumimoji="0" lang="en-US" sz="1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Организации - источники поступления заявок</a:t>
                      </a:r>
                      <a:endParaRPr kumimoji="0" lang="en-US" sz="1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9636"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lang="ru-RU" sz="1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Корпорация МСП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787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Предоставление гарантий для средних и крупных проектов 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Предоставление поручительств в рамках Программы стимулирования кредитования субъектов МСП («Программа 6,5%»)</a:t>
                      </a:r>
                      <a:endParaRPr kumimoji="0" lang="en-US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Более 100 млн. руб.</a:t>
                      </a:r>
                      <a:endParaRPr kumimoji="0" lang="en-US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Банки-партнеры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Центры поддержки предпринимательства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Отраслевые ассоциации/общественные организации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Центры поддержки предпринимательства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Федеральные и региональные органы исполнительной власти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МСП Банк и РГО</a:t>
                      </a: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03072"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Bef>
                          <a:spcPts val="1800"/>
                        </a:spcBef>
                      </a:pPr>
                      <a:r>
                        <a:rPr lang="ru-RU" sz="1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МСП Банк</a:t>
                      </a: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787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Предоставление гарантий в рамках «поточных» технологий </a:t>
                      </a: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 25 до 100 млн. руб.</a:t>
                      </a:r>
                      <a:endParaRPr kumimoji="0" lang="en-US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Банки-партнеры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Многофункциональные центры предоставления государственных и муниципальных услуг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Центры поддержки предпринимательства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Федеральные и региональные органы исполнительной власти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Корпорация МСП</a:t>
                      </a: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63639"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lang="ru-RU" sz="1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82 РГО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787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Предоставление поручительств в рамках «поточных» технологий </a:t>
                      </a: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 25 млн. руб.</a:t>
                      </a:r>
                      <a:endParaRPr kumimoji="0" lang="en-US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sz="9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" name="Rounded Rectangle 73"/>
          <p:cNvSpPr/>
          <p:nvPr/>
        </p:nvSpPr>
        <p:spPr>
          <a:xfrm>
            <a:off x="7324644" y="1887089"/>
            <a:ext cx="1147172" cy="340637"/>
          </a:xfrm>
          <a:prstGeom prst="roundRect">
            <a:avLst>
              <a:gd name="adj" fmla="val 6750"/>
            </a:avLst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000" tIns="0" rIns="27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3"/>
            <a:r>
              <a:rPr lang="ru-RU" sz="1000" b="1" kern="0" dirty="0">
                <a:solidFill>
                  <a:schemeClr val="tx2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Банковские каналы</a:t>
            </a:r>
            <a:endParaRPr lang="en-US" sz="1000" b="1" kern="0" dirty="0">
              <a:solidFill>
                <a:schemeClr val="tx2">
                  <a:lumMod val="90000"/>
                  <a:lumOff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ounded Rectangle 73"/>
          <p:cNvSpPr/>
          <p:nvPr/>
        </p:nvSpPr>
        <p:spPr>
          <a:xfrm>
            <a:off x="7335862" y="2457327"/>
            <a:ext cx="1152128" cy="450229"/>
          </a:xfrm>
          <a:prstGeom prst="roundRect">
            <a:avLst>
              <a:gd name="adj" fmla="val 9139"/>
            </a:avLst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000" tIns="0" rIns="27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3"/>
            <a:r>
              <a:rPr lang="ru-RU" sz="1000" b="1" kern="0" dirty="0">
                <a:solidFill>
                  <a:schemeClr val="tx2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Небанковские каналы</a:t>
            </a:r>
            <a:endParaRPr lang="en-US" sz="1000" b="1" kern="0" dirty="0">
              <a:solidFill>
                <a:schemeClr val="tx2">
                  <a:lumMod val="90000"/>
                  <a:lumOff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ounded Rectangle 73"/>
          <p:cNvSpPr/>
          <p:nvPr/>
        </p:nvSpPr>
        <p:spPr>
          <a:xfrm>
            <a:off x="7313426" y="3198109"/>
            <a:ext cx="1158390" cy="288032"/>
          </a:xfrm>
          <a:prstGeom prst="roundRect">
            <a:avLst>
              <a:gd name="adj" fmla="val 11205"/>
            </a:avLst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000" tIns="0" rIns="27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kern="0" dirty="0">
                <a:solidFill>
                  <a:schemeClr val="tx2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Прямые каналы</a:t>
            </a:r>
            <a:endParaRPr lang="en-US" sz="1000" b="1" kern="0" dirty="0">
              <a:solidFill>
                <a:schemeClr val="tx2">
                  <a:lumMod val="90000"/>
                  <a:lumOff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ounded Rectangle 73"/>
          <p:cNvSpPr/>
          <p:nvPr/>
        </p:nvSpPr>
        <p:spPr>
          <a:xfrm>
            <a:off x="7358297" y="4012116"/>
            <a:ext cx="1129693" cy="281136"/>
          </a:xfrm>
          <a:prstGeom prst="roundRect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000" tIns="0" rIns="27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3"/>
            <a:r>
              <a:rPr lang="ru-RU" sz="1000" b="1" kern="0" dirty="0">
                <a:solidFill>
                  <a:schemeClr val="tx2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Банковские каналы</a:t>
            </a:r>
            <a:endParaRPr lang="en-US" sz="1000" b="1" kern="0" dirty="0">
              <a:solidFill>
                <a:schemeClr val="tx2">
                  <a:lumMod val="90000"/>
                  <a:lumOff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ounded Rectangle 73"/>
          <p:cNvSpPr/>
          <p:nvPr/>
        </p:nvSpPr>
        <p:spPr>
          <a:xfrm>
            <a:off x="7351771" y="4376290"/>
            <a:ext cx="1142743" cy="294346"/>
          </a:xfrm>
          <a:prstGeom prst="roundRect">
            <a:avLst>
              <a:gd name="adj" fmla="val 6750"/>
            </a:avLst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000" tIns="0" rIns="27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3"/>
            <a:r>
              <a:rPr lang="ru-RU" sz="1000" b="1" kern="0" dirty="0">
                <a:solidFill>
                  <a:schemeClr val="tx2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Небанковские каналы</a:t>
            </a:r>
            <a:endParaRPr lang="en-US" sz="1000" b="1" kern="0" dirty="0">
              <a:solidFill>
                <a:schemeClr val="tx2">
                  <a:lumMod val="90000"/>
                  <a:lumOff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ounded Rectangle 73"/>
          <p:cNvSpPr/>
          <p:nvPr/>
        </p:nvSpPr>
        <p:spPr>
          <a:xfrm>
            <a:off x="7332731" y="4942261"/>
            <a:ext cx="1158390" cy="339518"/>
          </a:xfrm>
          <a:prstGeom prst="roundRect">
            <a:avLst>
              <a:gd name="adj" fmla="val 2473"/>
            </a:avLst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000" tIns="0" rIns="27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3"/>
            <a:r>
              <a:rPr lang="ru-RU" sz="1000" b="1" kern="0" dirty="0">
                <a:solidFill>
                  <a:schemeClr val="tx2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Банковские каналы</a:t>
            </a:r>
            <a:endParaRPr lang="en-US" sz="1000" b="1" kern="0" dirty="0">
              <a:solidFill>
                <a:schemeClr val="tx2">
                  <a:lumMod val="90000"/>
                  <a:lumOff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ounded Rectangle 73"/>
          <p:cNvSpPr/>
          <p:nvPr/>
        </p:nvSpPr>
        <p:spPr>
          <a:xfrm>
            <a:off x="7358297" y="5423089"/>
            <a:ext cx="1145874" cy="294346"/>
          </a:xfrm>
          <a:prstGeom prst="roundRect">
            <a:avLst>
              <a:gd name="adj" fmla="val 6750"/>
            </a:avLst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000" tIns="0" rIns="27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3"/>
            <a:r>
              <a:rPr lang="ru-RU" sz="1000" b="1" kern="0" dirty="0">
                <a:solidFill>
                  <a:schemeClr val="tx2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Небанковские каналы</a:t>
            </a:r>
            <a:endParaRPr lang="en-US" sz="1000" b="1" kern="0" dirty="0">
              <a:solidFill>
                <a:schemeClr val="tx2">
                  <a:lumMod val="90000"/>
                  <a:lumOff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300" y="-152174"/>
            <a:ext cx="1010014" cy="836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639300" y="188640"/>
            <a:ext cx="24479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АО «ГАРАНТИЙНЫЙ ФОНД </a:t>
            </a:r>
          </a:p>
          <a:p>
            <a:pPr algn="ctr"/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РЕСПУБЛИКИ КОМИ»</a:t>
            </a:r>
          </a:p>
        </p:txBody>
      </p:sp>
    </p:spTree>
    <p:extLst>
      <p:ext uri="{BB962C8B-B14F-4D97-AF65-F5344CB8AC3E}">
        <p14:creationId xmlns:p14="http://schemas.microsoft.com/office/powerpoint/2010/main" val="309972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82510" y="195057"/>
            <a:ext cx="21259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АО «ГАРАНТИЙНЫЙ ФОНД </a:t>
            </a:r>
          </a:p>
          <a:p>
            <a:pPr algn="ctr"/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РЕСПУБЛИКИ КОМИ»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420" y="-125751"/>
            <a:ext cx="101123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69958" y="1554887"/>
            <a:ext cx="10083326" cy="3485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АКЦИОНЕРНОЕ  ОБЩЕСТВО </a:t>
            </a:r>
            <a:endParaRPr lang="ru-RU" sz="26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6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«</a:t>
            </a:r>
            <a:r>
              <a:rPr lang="ru-RU" sz="26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ГАРАНТИЙНЫЙ ФОНД РЕСПУБЛИКИ КОМИ</a:t>
            </a:r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endParaRPr lang="ru-RU" sz="2600" b="1" dirty="0" smtClean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0070C0"/>
              </a:buClr>
            </a:pP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Адрес : РК, г</a:t>
            </a:r>
            <a:r>
              <a:rPr lang="ru-RU" sz="19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Сыктывкар, ул. </a:t>
            </a: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Интернациональная</a:t>
            </a:r>
            <a:r>
              <a:rPr lang="ru-RU" sz="19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108, офис  </a:t>
            </a: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303</a:t>
            </a:r>
          </a:p>
          <a:p>
            <a:pPr>
              <a:lnSpc>
                <a:spcPct val="150000"/>
              </a:lnSpc>
              <a:buClr>
                <a:srgbClr val="0070C0"/>
              </a:buClr>
            </a:pP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Телефон:  (8-212) 44-55-07</a:t>
            </a:r>
            <a:endParaRPr lang="ru-RU" sz="19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0070C0"/>
              </a:buClr>
            </a:pP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Информационный портал:  </a:t>
            </a:r>
            <a:r>
              <a:rPr lang="en-US" sz="1900" b="1" u="sng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www</a:t>
            </a:r>
            <a:r>
              <a:rPr lang="ru-RU" sz="1900" b="1" u="sng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.</a:t>
            </a:r>
            <a:r>
              <a:rPr lang="en-US" sz="1900" b="1" u="sng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mbrk</a:t>
            </a:r>
            <a:r>
              <a:rPr lang="ru-RU" sz="1900" b="1" u="sng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.</a:t>
            </a:r>
            <a:r>
              <a:rPr lang="en-US" sz="1900" b="1" u="sng" dirty="0" err="1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ru</a:t>
            </a: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</a:p>
          <a:p>
            <a:pPr>
              <a:lnSpc>
                <a:spcPct val="150000"/>
              </a:lnSpc>
              <a:buClr>
                <a:srgbClr val="0070C0"/>
              </a:buClr>
            </a:pP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</a:t>
            </a:r>
            <a:r>
              <a:rPr lang="ru-RU" sz="19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адрес: </a:t>
            </a:r>
            <a:r>
              <a:rPr lang="en-US" sz="1900" b="1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gendir</a:t>
            </a:r>
            <a:r>
              <a:rPr lang="ru-RU" sz="19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.</a:t>
            </a:r>
            <a:r>
              <a:rPr lang="en-US" sz="1900" b="1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garantfond</a:t>
            </a:r>
            <a:r>
              <a:rPr lang="ru-RU" sz="19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@</a:t>
            </a:r>
            <a:r>
              <a:rPr lang="en-US" sz="1900" b="1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gmail</a:t>
            </a:r>
            <a:r>
              <a:rPr lang="ru-RU" sz="19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.</a:t>
            </a:r>
            <a:r>
              <a:rPr lang="en-US" sz="19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com</a:t>
            </a:r>
            <a:endParaRPr lang="ru-RU" sz="1900" b="1" dirty="0" smtClean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0070C0"/>
              </a:buClr>
            </a:pPr>
            <a:r>
              <a:rPr lang="ru-RU" sz="19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Генеральный </a:t>
            </a: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директор:  Рочев Максим Витальевич</a:t>
            </a:r>
            <a:endParaRPr lang="ru-RU" sz="19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304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82510" y="195057"/>
            <a:ext cx="21259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АО «ГАРАНТИЙНЫЙ ФОНД </a:t>
            </a:r>
          </a:p>
          <a:p>
            <a:pPr algn="ctr"/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РЕСПУБЛИКИ КОМИ»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420" y="-125751"/>
            <a:ext cx="101123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61234" y="2470678"/>
            <a:ext cx="89289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274154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772517" y="98833"/>
            <a:ext cx="6131321" cy="69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l" defTabSz="1218602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400" b="1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62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24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39986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649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ru-RU" dirty="0" smtClean="0">
                <a:solidFill>
                  <a:srgbClr val="CDD0D1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Показатели НГС</a:t>
            </a:r>
            <a:endParaRPr lang="ru-RU" dirty="0">
              <a:solidFill>
                <a:srgbClr val="CDD0D1">
                  <a:lumMod val="2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Group 3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01627787"/>
              </p:ext>
            </p:extLst>
          </p:nvPr>
        </p:nvGraphicFramePr>
        <p:xfrm>
          <a:off x="1853197" y="988444"/>
          <a:ext cx="9478832" cy="5237158"/>
        </p:xfrm>
        <a:graphic>
          <a:graphicData uri="http://schemas.openxmlformats.org/drawingml/2006/table">
            <a:tbl>
              <a:tblPr/>
              <a:tblGrid>
                <a:gridCol w="17589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314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90207"/>
                <a:gridCol w="20982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52923"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Факт 2016 (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выданных гарантий и поручительств)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Факт 2016 (V финансирования субъектов МСП, полученный с участием гарантийной поддержки)</a:t>
                      </a: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План 2017</a:t>
                      </a:r>
                      <a:endParaRPr kumimoji="0" lang="en-US" sz="12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34009"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Корпорация МСП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787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/>
                        <a:buChar char="Ø"/>
                        <a:tabLst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 </a:t>
                      </a: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млрд. руб</a:t>
                      </a: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kumimoji="0" lang="en-US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/>
                        <a:buNone/>
                        <a:tabLst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</a:t>
                      </a: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млн. руб. (Коми)</a:t>
                      </a:r>
                      <a:endParaRPr kumimoji="0" lang="en-US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/>
                        <a:buChar char="Ø"/>
                        <a:tabLst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 </a:t>
                      </a: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млрд. руб</a:t>
                      </a: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/>
                        <a:buNone/>
                        <a:tabLst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52 млн. руб. (Коми)</a:t>
                      </a:r>
                      <a:endParaRPr kumimoji="0" lang="en-US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59 млрд. руб.</a:t>
                      </a:r>
                      <a:endParaRPr kumimoji="0" lang="en-US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05576"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Bef>
                          <a:spcPts val="1800"/>
                        </a:spcBef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МСП Банк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787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ru-RU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&gt;</a:t>
                      </a: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 млрд. руб</a:t>
                      </a: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88 млн. руб. (Коми)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/>
                        <a:buChar char="Ø"/>
                        <a:tabLst/>
                        <a:defRPr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 </a:t>
                      </a: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млрд. руб</a:t>
                      </a: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 млн. руб. (Коми)</a:t>
                      </a:r>
                      <a:endParaRPr kumimoji="0" lang="en-US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млрд. руб.</a:t>
                      </a:r>
                      <a:endParaRPr kumimoji="0" lang="en-US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75657"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82 РГО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787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&gt; </a:t>
                      </a: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 млрд. руб. , в </a:t>
                      </a:r>
                      <a:r>
                        <a:rPr kumimoji="0" lang="ru-RU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т.ч</a:t>
                      </a: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 млн. руб. (Коми)</a:t>
                      </a: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&gt;</a:t>
                      </a: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70 </a:t>
                      </a:r>
                      <a:r>
                        <a:rPr kumimoji="0" lang="ru-RU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млрд.руб</a:t>
                      </a: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., в </a:t>
                      </a:r>
                      <a:r>
                        <a:rPr kumimoji="0" lang="ru-RU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т.ч</a:t>
                      </a: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83 млн. руб. (Коми)</a:t>
                      </a:r>
                      <a:endParaRPr kumimoji="0" lang="en-US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 млрд. руб., в </a:t>
                      </a:r>
                      <a:r>
                        <a:rPr kumimoji="0" lang="ru-RU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т.ч</a:t>
                      </a: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36,4 млн. руб. (Коми)</a:t>
                      </a:r>
                      <a:endParaRPr kumimoji="0" lang="en-US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72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ИТОГО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4787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&gt;</a:t>
                      </a: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100 млрд. руб.</a:t>
                      </a: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&gt;</a:t>
                      </a: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165 млрд. руб.</a:t>
                      </a:r>
                      <a:endParaRPr kumimoji="0" lang="en-US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94 млрд. руб.</a:t>
                      </a:r>
                      <a:endParaRPr kumimoji="0" lang="en-US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300" y="-152174"/>
            <a:ext cx="1010014" cy="836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639300" y="188640"/>
            <a:ext cx="24479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30ACEC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АО «ГАРАНТИЙНЫЙ ФОНД </a:t>
            </a:r>
          </a:p>
          <a:p>
            <a:pPr algn="ctr"/>
            <a:r>
              <a:rPr lang="ru-RU" sz="1000" b="1" dirty="0">
                <a:solidFill>
                  <a:srgbClr val="30ACEC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РЕСПУБЛИКИ КОМИ»</a:t>
            </a:r>
          </a:p>
        </p:txBody>
      </p:sp>
    </p:spTree>
    <p:extLst>
      <p:ext uri="{BB962C8B-B14F-4D97-AF65-F5344CB8AC3E}">
        <p14:creationId xmlns:p14="http://schemas.microsoft.com/office/powerpoint/2010/main" val="298614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2000" contras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533" y="4467224"/>
            <a:ext cx="2086437" cy="138112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975" y="-132839"/>
            <a:ext cx="1010014" cy="836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705975" y="189679"/>
            <a:ext cx="24764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АО «ГАРАНТИЙНЫЙ ФОНД </a:t>
            </a:r>
          </a:p>
          <a:p>
            <a:pPr algn="ctr"/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РЕСПУБЛИКИ КОМИ»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52549" y="2010559"/>
            <a:ext cx="102965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Акционерное общество «Гарантийный фонд Республики Коми» создан Правительством Республики Коми при поддержке Министерства экономического развития Российской Федерации и осуществляет свою деятельность с октября 2010 года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4" name="Picture 3" descr="C:\Users\User\Desktop\6d05f823e128081c6fb252d2d6e9fa68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9000" contras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991" y="4467223"/>
            <a:ext cx="3740933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12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846521" y="1433528"/>
            <a:ext cx="10061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Гарантийный фонд Республики Коми является объектом инфраструктуры поддержки малого и среднего предпринимательства в Республике Коми, реализующим  программу предоставления поручительств по обязательствам СМСП.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896137" y="2933503"/>
            <a:ext cx="991308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 предоставления поручительств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— помощь предпринимателям, которые хотят получить финансирование в банке, но не имеют достаточного залога для получения необходимой суммы. 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Гарантийный фонд берет на себя перед банком часть рисков по неисполнению обязательств предпринимателя по кредиту или банковской гарантии, добавляя к залогу предпринимателя свое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поручительство. 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420" y="-125751"/>
            <a:ext cx="101123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782510" y="195057"/>
            <a:ext cx="21259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АО «ГАРАНТИЙНЫЙ ФОНД </a:t>
            </a:r>
          </a:p>
          <a:p>
            <a:pPr algn="ctr"/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РЕСПУБЛИКИ КОМИ»</a:t>
            </a:r>
          </a:p>
        </p:txBody>
      </p:sp>
    </p:spTree>
    <p:extLst>
      <p:ext uri="{BB962C8B-B14F-4D97-AF65-F5344CB8AC3E}">
        <p14:creationId xmlns:p14="http://schemas.microsoft.com/office/powerpoint/2010/main" val="272104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9782510" y="195057"/>
            <a:ext cx="21259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АО «ГАРАНТИЙНЫЙ ФОНД </a:t>
            </a:r>
          </a:p>
          <a:p>
            <a:pPr algn="ctr"/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РЕСПУБЛИКИ КОМИ»</a:t>
            </a: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420" y="-125751"/>
            <a:ext cx="101123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Заголовок 1"/>
          <p:cNvSpPr txBox="1">
            <a:spLocks/>
          </p:cNvSpPr>
          <p:nvPr/>
        </p:nvSpPr>
        <p:spPr>
          <a:xfrm>
            <a:off x="1652597" y="73373"/>
            <a:ext cx="6264696" cy="104358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31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Динамика выданных поручительств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Соотношение количества выданных и действующих поручительств Гарантийного фонда (по количеству, шт.)</a:t>
            </a:r>
            <a:endParaRPr lang="ru-RU" sz="19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1" name="Диаграмма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7185340"/>
              </p:ext>
            </p:extLst>
          </p:nvPr>
        </p:nvGraphicFramePr>
        <p:xfrm>
          <a:off x="2135389" y="1362033"/>
          <a:ext cx="777686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5130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782510" y="195057"/>
            <a:ext cx="21259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АО «ГАРАНТИЙНЫЙ ФОНД </a:t>
            </a:r>
          </a:p>
          <a:p>
            <a:pPr algn="ctr"/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РЕСПУБЛИКИ КОМИ»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420" y="-125751"/>
            <a:ext cx="101123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631332" y="118777"/>
            <a:ext cx="6264696" cy="104358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Динамика выданных поручительств</a:t>
            </a:r>
            <a:r>
              <a:rPr kumimoji="0" lang="ru-RU" sz="28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ru-RU" sz="19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Соотношение количества выданных и действующих поручительств Гарантийного фонда (по сумме, тыс. руб.)</a:t>
            </a:r>
            <a:endParaRPr kumimoji="0" lang="ru-RU" sz="1900" b="0" i="0" u="none" strike="noStrike" kern="1200" cap="none" spc="0" normalizeH="0" baseline="0" noProof="0" dirty="0">
              <a:ln w="3175" cmpd="sng">
                <a:noFill/>
              </a:ln>
              <a:solidFill>
                <a:schemeClr val="bg2">
                  <a:lumMod val="25000"/>
                </a:schemeClr>
              </a:solidFill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6741488"/>
              </p:ext>
            </p:extLst>
          </p:nvPr>
        </p:nvGraphicFramePr>
        <p:xfrm>
          <a:off x="2009554" y="1371600"/>
          <a:ext cx="8481659" cy="5137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26459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82510" y="195057"/>
            <a:ext cx="21259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АО «ГАРАНТИЙНЫЙ ФОНД </a:t>
            </a:r>
          </a:p>
          <a:p>
            <a:pPr algn="ctr"/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РЕСПУБЛИКИ КОМИ»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420" y="-125751"/>
            <a:ext cx="101123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729257" y="185647"/>
            <a:ext cx="7659672" cy="97158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Структура кредитов, обеспеченных поручительством Гарантийного фонда  по отраслям, % на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01.01.2017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4632981"/>
              </p:ext>
            </p:extLst>
          </p:nvPr>
        </p:nvGraphicFramePr>
        <p:xfrm>
          <a:off x="1338943" y="1345655"/>
          <a:ext cx="1007472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2383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82510" y="195057"/>
            <a:ext cx="21259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30ACEC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АО «ГАРАНТИЙНЫЙ ФОНД </a:t>
            </a:r>
          </a:p>
          <a:p>
            <a:pPr algn="ctr"/>
            <a:r>
              <a:rPr lang="ru-RU" sz="1000" b="1" dirty="0">
                <a:solidFill>
                  <a:srgbClr val="30ACEC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РЕСПУБЛИКИ КОМИ»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420" y="-125751"/>
            <a:ext cx="101123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8642825"/>
              </p:ext>
            </p:extLst>
          </p:nvPr>
        </p:nvGraphicFramePr>
        <p:xfrm>
          <a:off x="1755323" y="987879"/>
          <a:ext cx="9633856" cy="5159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41021" y="164279"/>
            <a:ext cx="7519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Территории предоставления поручительств</a:t>
            </a:r>
            <a:endParaRPr lang="ru-RU" sz="2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4053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7QwSDGFEKBDcoj1l7Sd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7QwSDGFEKBDcoj1l7SdA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1_Параллакс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TC103457496[[fn=Параллакс]]</Template>
  <TotalTime>2193</TotalTime>
  <Words>1167</Words>
  <Application>Microsoft Office PowerPoint</Application>
  <PresentationFormat>Произвольный</PresentationFormat>
  <Paragraphs>183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Параллакс</vt:lpstr>
      <vt:lpstr>1_Параллакс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Паспорт приоритетного проекта «Малый бизнес и поддержка индивидуальной предпринимательской инициативы»</vt:lpstr>
      <vt:lpstr>Направления сотрудничества администраций МО и Гарантийного фонда Республики Коми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Фонд «Гарантийный фонд Калининградской области»</dc:title>
  <dc:creator>kinzhibalova</dc:creator>
  <cp:lastModifiedBy>GarantFondUser</cp:lastModifiedBy>
  <cp:revision>154</cp:revision>
  <cp:lastPrinted>2016-10-11T13:47:28Z</cp:lastPrinted>
  <dcterms:created xsi:type="dcterms:W3CDTF">2014-07-16T05:51:19Z</dcterms:created>
  <dcterms:modified xsi:type="dcterms:W3CDTF">2017-03-28T05:36:22Z</dcterms:modified>
</cp:coreProperties>
</file>