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4"/>
  </p:sldMasterIdLst>
  <p:notesMasterIdLst>
    <p:notesMasterId r:id="rId19"/>
  </p:notesMasterIdLst>
  <p:sldIdLst>
    <p:sldId id="307" r:id="rId5"/>
    <p:sldId id="329" r:id="rId6"/>
    <p:sldId id="330" r:id="rId7"/>
    <p:sldId id="332" r:id="rId8"/>
    <p:sldId id="262" r:id="rId9"/>
    <p:sldId id="324" r:id="rId10"/>
    <p:sldId id="326" r:id="rId11"/>
    <p:sldId id="327" r:id="rId12"/>
    <p:sldId id="328" r:id="rId13"/>
    <p:sldId id="333" r:id="rId14"/>
    <p:sldId id="334" r:id="rId15"/>
    <p:sldId id="335" r:id="rId16"/>
    <p:sldId id="336" r:id="rId17"/>
    <p:sldId id="331" r:id="rId18"/>
  </p:sldIdLst>
  <p:sldSz cx="9144000" cy="5143500" type="screen16x9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5E600"/>
    <a:srgbClr val="50E481"/>
    <a:srgbClr val="66FFCC"/>
    <a:srgbClr val="D818DD"/>
    <a:srgbClr val="FF9661"/>
    <a:srgbClr val="00DA63"/>
    <a:srgbClr val="A050A2"/>
    <a:srgbClr val="FFC7AB"/>
    <a:srgbClr val="FF8243"/>
    <a:srgbClr val="FFFF5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046" autoAdjust="0"/>
    <p:restoredTop sz="94660" autoAdjust="0"/>
  </p:normalViewPr>
  <p:slideViewPr>
    <p:cSldViewPr>
      <p:cViewPr>
        <p:scale>
          <a:sx n="100" d="100"/>
          <a:sy n="100" d="100"/>
        </p:scale>
        <p:origin x="-1032" y="-3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7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5252405949256403E-2"/>
          <c:y val="0.22915093847116472"/>
          <c:w val="0.48011325694138779"/>
          <c:h val="0.644146885654577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FFC7AB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3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4"/>
            <c:spPr>
              <a:solidFill>
                <a:srgbClr val="C5E6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5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6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8"/>
            <c:spPr>
              <a:solidFill>
                <a:srgbClr val="66FFCC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акцизы</c:v>
                </c:pt>
                <c:pt idx="3">
                  <c:v>государственная пошлина</c:v>
                </c:pt>
                <c:pt idx="4">
                  <c:v>доход от использования имущества</c:v>
                </c:pt>
                <c:pt idx="5">
                  <c:v>плата за негативное воздействие на окружающую среду</c:v>
                </c:pt>
                <c:pt idx="6">
                  <c:v>доходы на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штрафы, санкции, возмещение ущерба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71.8</c:v>
                </c:pt>
                <c:pt idx="1">
                  <c:v>14.5</c:v>
                </c:pt>
                <c:pt idx="2">
                  <c:v>4.8</c:v>
                </c:pt>
                <c:pt idx="3">
                  <c:v>0.9</c:v>
                </c:pt>
                <c:pt idx="4">
                  <c:v>2.5</c:v>
                </c:pt>
                <c:pt idx="5">
                  <c:v>0.4</c:v>
                </c:pt>
                <c:pt idx="6">
                  <c:v>0.1</c:v>
                </c:pt>
                <c:pt idx="7">
                  <c:v>3.8</c:v>
                </c:pt>
                <c:pt idx="8">
                  <c:v>1.2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48281731977083503"/>
          <c:y val="0"/>
          <c:w val="0.51718268022916658"/>
          <c:h val="0.98571904450641501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perspective val="30"/>
    </c:view3D>
    <c:plotArea>
      <c:layout>
        <c:manualLayout>
          <c:layoutTarget val="inner"/>
          <c:xMode val="edge"/>
          <c:yMode val="edge"/>
          <c:x val="0.10946657480237018"/>
          <c:y val="2.1149277260918812E-2"/>
          <c:w val="0.89053342519762713"/>
          <c:h val="0.654917792230736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Газификация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2.4590997890717448E-2"/>
                  <c:y val="2.4115437451911552E-3"/>
                </c:manualLayout>
              </c:layout>
              <c:showVal val="1"/>
            </c:dLbl>
            <c:dLbl>
              <c:idx val="1"/>
              <c:layout>
                <c:manualLayout>
                  <c:x val="2.7491688170332249E-2"/>
                  <c:y val="-4.0232620328599573E-4"/>
                </c:manualLayout>
              </c:layout>
              <c:showVal val="1"/>
            </c:dLbl>
            <c:dLbl>
              <c:idx val="2"/>
              <c:layout>
                <c:manualLayout>
                  <c:x val="1.29979102921016E-2"/>
                  <c:y val="6.3312677209367303E-3"/>
                </c:manualLayout>
              </c:layout>
              <c:showVal val="1"/>
            </c:dLbl>
            <c:dLbl>
              <c:idx val="3"/>
              <c:layout>
                <c:manualLayout>
                  <c:x val="7.1862871824497753E-3"/>
                  <c:y val="-1.4169991630070348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Общий объем средств</c:v>
                </c:pt>
                <c:pt idx="1">
                  <c:v>Средства Федерального бюджета</c:v>
                </c:pt>
                <c:pt idx="2">
                  <c:v>Средства Республиканского бюджета</c:v>
                </c:pt>
                <c:pt idx="3">
                  <c:v>Средства местного бюджета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41340.799999999996</c:v>
                </c:pt>
                <c:pt idx="1">
                  <c:v>16182.4</c:v>
                </c:pt>
                <c:pt idx="2">
                  <c:v>21475.7</c:v>
                </c:pt>
                <c:pt idx="3">
                  <c:v>3682.7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Чистая вода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dLbl>
              <c:idx val="0"/>
              <c:layout>
                <c:manualLayout>
                  <c:x val="3.6499783654573986E-2"/>
                  <c:y val="-1.7152563447831815E-3"/>
                </c:manualLayout>
              </c:layout>
              <c:showVal val="1"/>
            </c:dLbl>
            <c:dLbl>
              <c:idx val="2"/>
              <c:layout>
                <c:manualLayout>
                  <c:x val="2.3125402731392207E-2"/>
                  <c:y val="-3.0651126465099281E-3"/>
                </c:manualLayout>
              </c:layout>
              <c:showVal val="1"/>
            </c:dLbl>
            <c:dLbl>
              <c:idx val="3"/>
              <c:layout>
                <c:manualLayout>
                  <c:x val="1.4453376707120295E-2"/>
                  <c:y val="-9.1953379395299812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Общий объем средств</c:v>
                </c:pt>
                <c:pt idx="1">
                  <c:v>Средства Федерального бюджета</c:v>
                </c:pt>
                <c:pt idx="2">
                  <c:v>Средства Республиканского бюджета</c:v>
                </c:pt>
                <c:pt idx="3">
                  <c:v>Средства местного бюджета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#,##0.0_р_.">
                  <c:v>12718</c:v>
                </c:pt>
                <c:pt idx="2" formatCode="#,##0.0_р_.">
                  <c:v>9466.7999999999811</c:v>
                </c:pt>
                <c:pt idx="3" formatCode="#,##0.0_р_.">
                  <c:v>3251.2</c:v>
                </c:pt>
              </c:numCache>
            </c:numRef>
          </c:val>
        </c:ser>
        <c:dLbls>
          <c:showVal val="1"/>
        </c:dLbls>
        <c:gapWidth val="75"/>
        <c:shape val="box"/>
        <c:axId val="67302144"/>
        <c:axId val="67303680"/>
        <c:axId val="0"/>
      </c:bar3DChart>
      <c:catAx>
        <c:axId val="673021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303680"/>
        <c:crosses val="autoZero"/>
        <c:auto val="1"/>
        <c:lblAlgn val="ctr"/>
        <c:lblOffset val="100"/>
      </c:catAx>
      <c:valAx>
        <c:axId val="67303680"/>
        <c:scaling>
          <c:orientation val="minMax"/>
        </c:scaling>
        <c:axPos val="l"/>
        <c:numFmt formatCode="#,##0.0_р_.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302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7927640902293807E-4"/>
          <c:y val="0.85181903651888302"/>
          <c:w val="0.96704293801298169"/>
          <c:h val="6.2221542967777356E-2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1000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6138115766808987"/>
          <c:y val="0"/>
          <c:w val="1"/>
          <c:h val="0.61897442381330992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Реализация муниципальными дошкольными и общеобразовательными организациями в РК образовательных программ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0.27076920161311474"/>
                  <c:y val="-2.2939093996098552E-2"/>
                </c:manualLayout>
              </c:layout>
              <c:showVal val="1"/>
            </c:dLbl>
            <c:dLbl>
              <c:idx val="1"/>
              <c:layout>
                <c:manualLayout>
                  <c:x val="0.14769207643129972"/>
                  <c:y val="-2.867386749512332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Республиканский бюджет</c:v>
                </c:pt>
                <c:pt idx="1">
                  <c:v>Местный бюджет</c:v>
                </c:pt>
              </c:strCache>
            </c:strRef>
          </c:cat>
          <c:val>
            <c:numRef>
              <c:f>Лист1!$B$2:$B$3</c:f>
              <c:numCache>
                <c:formatCode>_-* #,##0.0_р_._-;\-* #,##0.0_р_._-;_-* "-"?_р_._-;_-@_-</c:formatCode>
                <c:ptCount val="2"/>
                <c:pt idx="0">
                  <c:v>419318.6</c:v>
                </c:pt>
                <c:pt idx="1">
                  <c:v>100628.4</c:v>
                </c:pt>
              </c:numCache>
            </c:numRef>
          </c:val>
        </c:ser>
        <c:dLbls>
          <c:showVal val="1"/>
        </c:dLbls>
        <c:gapWidth val="75"/>
        <c:shape val="cylinder"/>
        <c:axId val="67577728"/>
        <c:axId val="67579264"/>
        <c:axId val="0"/>
      </c:bar3DChart>
      <c:catAx>
        <c:axId val="6757772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579264"/>
        <c:crosses val="autoZero"/>
        <c:auto val="1"/>
        <c:lblAlgn val="r"/>
        <c:lblOffset val="100"/>
      </c:catAx>
      <c:valAx>
        <c:axId val="67579264"/>
        <c:scaling>
          <c:orientation val="minMax"/>
        </c:scaling>
        <c:delete val="1"/>
        <c:axPos val="b"/>
        <c:numFmt formatCode="_-* #,##0.0_р_._-;\-* #,##0.0_р_._-;_-* &quot;-&quot;?_р_._-;_-@_-" sourceLinked="1"/>
        <c:majorTickMark val="none"/>
        <c:tickLblPos val="nextTo"/>
        <c:crossAx val="67577728"/>
        <c:crosses val="autoZero"/>
        <c:crossBetween val="between"/>
      </c:valAx>
      <c:spPr>
        <a:ln w="25400">
          <a:noFill/>
        </a:ln>
      </c:spPr>
    </c:plotArea>
    <c:legend>
      <c:legendPos val="b"/>
      <c:layout>
        <c:manualLayout>
          <c:xMode val="edge"/>
          <c:yMode val="edge"/>
          <c:x val="9.7880062143610347E-4"/>
          <c:y val="0.70482398309370764"/>
          <c:w val="0.81752938232404571"/>
          <c:h val="0.26076737591214538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3.0023939089662801E-2"/>
          <c:y val="0.16196637043910236"/>
          <c:w val="0.96997606091033728"/>
          <c:h val="0.63680229751892581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1.7093738521960739E-2"/>
                  <c:y val="1.6680048233633209E-2"/>
                </c:manualLayout>
              </c:layout>
              <c:showVal val="1"/>
            </c:dLbl>
            <c:dLbl>
              <c:idx val="1"/>
              <c:layout>
                <c:manualLayout>
                  <c:x val="1.2033680661363509E-2"/>
                  <c:y val="-1.205269781134391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Строительство Д/С с.Выльгорт на 120 мест</c:v>
                </c:pt>
                <c:pt idx="1">
                  <c:v>Строительство Д/С с.Палевицы на 70 мест</c:v>
                </c:pt>
                <c:pt idx="2">
                  <c:v>Строительство Д/С с.Лэзым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"-"?_р_._-;_-@_-</c:formatCode>
                <c:ptCount val="3"/>
                <c:pt idx="0">
                  <c:v>38809.1</c:v>
                </c:pt>
                <c:pt idx="1">
                  <c:v>7000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бюджет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3.1534287136197083E-2"/>
                  <c:y val="6.6827678746405536E-2"/>
                </c:manualLayout>
              </c:layout>
              <c:showVal val="1"/>
            </c:dLbl>
            <c:dLbl>
              <c:idx val="1"/>
              <c:layout>
                <c:manualLayout>
                  <c:x val="1.7093738521960739E-2"/>
                  <c:y val="-4.7457235644894832E-2"/>
                </c:manualLayout>
              </c:layout>
              <c:showVal val="1"/>
            </c:dLbl>
            <c:dLbl>
              <c:idx val="2"/>
              <c:layout>
                <c:manualLayout>
                  <c:x val="2.4067372094685006E-2"/>
                  <c:y val="-4.428265468958097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Строительство Д/С с.Выльгорт на 120 мест</c:v>
                </c:pt>
                <c:pt idx="1">
                  <c:v>Строительство Д/С с.Палевицы на 70 мест</c:v>
                </c:pt>
                <c:pt idx="2">
                  <c:v>Строительство Д/С с.Лэзым</c:v>
                </c:pt>
              </c:strCache>
            </c:strRef>
          </c:cat>
          <c:val>
            <c:numRef>
              <c:f>Лист1!$C$2:$C$4</c:f>
              <c:numCache>
                <c:formatCode>_-* #,##0.0_р_._-;\-* #,##0.0_р_._-;_-* "-"?_р_._-;_-@_-</c:formatCode>
                <c:ptCount val="3"/>
                <c:pt idx="0">
                  <c:v>50000</c:v>
                </c:pt>
                <c:pt idx="1">
                  <c:v>7097.2</c:v>
                </c:pt>
                <c:pt idx="2">
                  <c:v>41293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66FFCC"/>
            </a:solidFill>
          </c:spPr>
          <c:dLbls>
            <c:dLbl>
              <c:idx val="0"/>
              <c:layout>
                <c:manualLayout>
                  <c:x val="2.1660625190454315E-2"/>
                  <c:y val="-9.0395233585080052E-3"/>
                </c:manualLayout>
              </c:layout>
              <c:showVal val="1"/>
            </c:dLbl>
            <c:dLbl>
              <c:idx val="1"/>
              <c:layout>
                <c:manualLayout>
                  <c:x val="1.7340483720875821E-2"/>
                  <c:y val="-6.6666200061591879E-2"/>
                </c:manualLayout>
              </c:layout>
              <c:showVal val="1"/>
            </c:dLbl>
            <c:dLbl>
              <c:idx val="2"/>
              <c:layout>
                <c:manualLayout>
                  <c:x val="1.6847152925908999E-2"/>
                  <c:y val="-1.807904671701594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Строительство Д/С с.Выльгорт на 120 мест</c:v>
                </c:pt>
                <c:pt idx="1">
                  <c:v>Строительство Д/С с.Палевицы на 70 мест</c:v>
                </c:pt>
                <c:pt idx="2">
                  <c:v>Строительство Д/С с.Лэзым</c:v>
                </c:pt>
              </c:strCache>
            </c:strRef>
          </c:cat>
          <c:val>
            <c:numRef>
              <c:f>Лист1!$D$2:$D$4</c:f>
              <c:numCache>
                <c:formatCode>_-* #,##0.0_р_._-;\-* #,##0.0_р_._-;_-* "-"?_р_._-;_-@_-</c:formatCode>
                <c:ptCount val="3"/>
                <c:pt idx="0">
                  <c:v>2631.6</c:v>
                </c:pt>
                <c:pt idx="1">
                  <c:v>8470.2999999999811</c:v>
                </c:pt>
                <c:pt idx="2">
                  <c:v>2707</c:v>
                </c:pt>
              </c:numCache>
            </c:numRef>
          </c:val>
        </c:ser>
        <c:dLbls>
          <c:showVal val="1"/>
        </c:dLbls>
        <c:gapWidth val="75"/>
        <c:shape val="cylinder"/>
        <c:axId val="67628032"/>
        <c:axId val="67502848"/>
        <c:axId val="0"/>
      </c:bar3DChart>
      <c:catAx>
        <c:axId val="676280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502848"/>
        <c:crosses val="autoZero"/>
        <c:auto val="1"/>
        <c:lblAlgn val="ctr"/>
        <c:lblOffset val="100"/>
      </c:catAx>
      <c:valAx>
        <c:axId val="67502848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67628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1.1879499594763671E-3"/>
          <c:w val="1"/>
          <c:h val="0.11686957321633552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1000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6138115766808987"/>
          <c:y val="0"/>
          <c:w val="1"/>
          <c:h val="0.7566089877899000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Реализация муниципальными дошкольными и общеобразовательными организациями в РК образовательных программ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spPr>
              <a:solidFill>
                <a:srgbClr val="C5E6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00DA63"/>
              </a:solidFill>
            </c:spPr>
          </c:dPt>
          <c:dLbls>
            <c:dLbl>
              <c:idx val="0"/>
              <c:layout>
                <c:manualLayout>
                  <c:x val="1.9145297083755591E-2"/>
                  <c:y val="-5.7347734990246682E-3"/>
                </c:manualLayout>
              </c:layout>
              <c:showVal val="1"/>
            </c:dLbl>
            <c:dLbl>
              <c:idx val="1"/>
              <c:layout>
                <c:manualLayout>
                  <c:x val="2.4615381964828646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3675212202682582E-2"/>
                  <c:y val="-5.7347734990247133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Детские дошкольные учреждения</c:v>
                </c:pt>
                <c:pt idx="1">
                  <c:v>Школы - детские сады, школы начальные, неполные средние и средние</c:v>
                </c:pt>
                <c:pt idx="2">
                  <c:v>Учреждения по внешкольной работе с детьми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"-"?_р_._-;_-@_-</c:formatCode>
                <c:ptCount val="3"/>
                <c:pt idx="0">
                  <c:v>17330</c:v>
                </c:pt>
                <c:pt idx="1">
                  <c:v>37030</c:v>
                </c:pt>
                <c:pt idx="2">
                  <c:v>46268.4</c:v>
                </c:pt>
              </c:numCache>
            </c:numRef>
          </c:val>
        </c:ser>
        <c:dLbls>
          <c:showVal val="1"/>
        </c:dLbls>
        <c:gapWidth val="75"/>
        <c:shape val="cylinder"/>
        <c:axId val="67868544"/>
        <c:axId val="67870080"/>
        <c:axId val="0"/>
      </c:bar3DChart>
      <c:catAx>
        <c:axId val="67868544"/>
        <c:scaling>
          <c:orientation val="minMax"/>
        </c:scaling>
        <c:delete val="1"/>
        <c:axPos val="b"/>
        <c:majorTickMark val="none"/>
        <c:tickLblPos val="nextTo"/>
        <c:crossAx val="67870080"/>
        <c:crosses val="autoZero"/>
        <c:auto val="1"/>
        <c:lblAlgn val="r"/>
        <c:lblOffset val="100"/>
      </c:catAx>
      <c:valAx>
        <c:axId val="67870080"/>
        <c:scaling>
          <c:orientation val="minMax"/>
        </c:scaling>
        <c:delete val="1"/>
        <c:axPos val="l"/>
        <c:numFmt formatCode="_-* #,##0.0_р_._-;\-* #,##0.0_р_._-;_-* &quot;-&quot;?_р_._-;_-@_-" sourceLinked="1"/>
        <c:majorTickMark val="none"/>
        <c:tickLblPos val="nextTo"/>
        <c:crossAx val="67868544"/>
        <c:crosses val="autoZero"/>
        <c:crossBetween val="between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46615209906353011"/>
          <c:y val="0.12939951214943374"/>
          <c:w val="0.49106909739066723"/>
          <c:h val="0.717917826356737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5.8975891124940991E-2"/>
                  <c:y val="-2.082921656242103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Строительство ДК Пажга</c:v>
                </c:pt>
                <c:pt idx="1">
                  <c:v>Содержание учреждений культуры</c:v>
                </c:pt>
                <c:pt idx="2">
                  <c:v>Укрепление материально-технической базы </c:v>
                </c:pt>
              </c:strCache>
            </c:strRef>
          </c:cat>
          <c:val>
            <c:numRef>
              <c:f>Лист1!$B$2:$B$4</c:f>
              <c:numCache>
                <c:formatCode>#,##0.0_р_.</c:formatCode>
                <c:ptCount val="3"/>
                <c:pt idx="0">
                  <c:v>19433.2</c:v>
                </c:pt>
                <c:pt idx="1">
                  <c:v>74294.600000000006</c:v>
                </c:pt>
                <c:pt idx="2">
                  <c:v>5975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9.7917738427931236E-3"/>
          <c:y val="0.12327725101106933"/>
          <c:w val="0.43769874679795467"/>
          <c:h val="0.75527812977907405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10000">
          <a:noFill/>
        </a:ln>
      </c:spPr>
    </c:floor>
    <c:plotArea>
      <c:layout>
        <c:manualLayout>
          <c:layoutTarget val="inner"/>
          <c:xMode val="edge"/>
          <c:yMode val="edge"/>
          <c:x val="3.2163742690058485E-2"/>
          <c:y val="3.5842293906810105E-3"/>
          <c:w val="0.57602339181286466"/>
          <c:h val="0.8597834328679936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Музеи</c:v>
                </c:pt>
              </c:strCache>
            </c:strRef>
          </c:tx>
          <c:spPr>
            <a:solidFill>
              <a:srgbClr val="92D050"/>
            </a:solidFill>
          </c:spPr>
          <c:dLbls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0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#,##0.0_р_.</c:formatCode>
                <c:ptCount val="1"/>
                <c:pt idx="0">
                  <c:v>4472.1000000000004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Библиотеки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#,##0.0_р_.</c:formatCode>
                <c:ptCount val="1"/>
                <c:pt idx="0">
                  <c:v>15948.6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Дома культуры и другие учреждения культуры</c:v>
                </c:pt>
              </c:strCache>
            </c:strRef>
          </c:tx>
          <c:spPr>
            <a:solidFill>
              <a:srgbClr val="50E481"/>
            </a:solidFill>
          </c:spPr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#,##0.0_р_.</c:formatCode>
                <c:ptCount val="1"/>
                <c:pt idx="0">
                  <c:v>53873.9</c:v>
                </c:pt>
              </c:numCache>
            </c:numRef>
          </c:val>
        </c:ser>
        <c:shape val="box"/>
        <c:axId val="67997696"/>
        <c:axId val="67999232"/>
        <c:axId val="0"/>
      </c:bar3DChart>
      <c:catAx>
        <c:axId val="67997696"/>
        <c:scaling>
          <c:orientation val="minMax"/>
        </c:scaling>
        <c:axPos val="b"/>
        <c:numFmt formatCode="General" sourceLinked="1"/>
        <c:tickLblPos val="nextTo"/>
        <c:crossAx val="67999232"/>
        <c:crosses val="autoZero"/>
        <c:auto val="1"/>
        <c:lblAlgn val="ctr"/>
        <c:lblOffset val="100"/>
      </c:catAx>
      <c:valAx>
        <c:axId val="67999232"/>
        <c:scaling>
          <c:orientation val="minMax"/>
        </c:scaling>
        <c:delete val="1"/>
        <c:axPos val="l"/>
        <c:numFmt formatCode="#,##0.0_р_." sourceLinked="1"/>
        <c:tickLblPos val="nextTo"/>
        <c:crossAx val="67997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35087719298345"/>
          <c:y val="0.10499308554172666"/>
          <c:w val="0.34210526315789536"/>
          <c:h val="0.63947591228515965"/>
        </c:manualLayout>
      </c:layout>
      <c:txPr>
        <a:bodyPr/>
        <a:lstStyle/>
        <a:p>
          <a:pPr>
            <a:defRPr sz="12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7768680985722978E-2"/>
          <c:y val="9.8923532956129767E-2"/>
          <c:w val="0.51342434089022648"/>
          <c:h val="0.739239305660898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spPr>
              <a:solidFill>
                <a:srgbClr val="66FFCC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Пенсионное обеспечение муниципальных служащих</c:v>
                </c:pt>
                <c:pt idx="1">
                  <c:v>Предоставление социальных выплат молодым семьям </c:v>
                </c:pt>
                <c:pt idx="2">
                  <c:v>Обеспечение жильем отдельных категорий граждан</c:v>
                </c:pt>
                <c:pt idx="3">
                  <c:v>Предоставление социальных выплат детям-сиротам </c:v>
                </c:pt>
                <c:pt idx="4">
                  <c:v>Предоставление компенсации части родительской платы </c:v>
                </c:pt>
                <c:pt idx="5">
                  <c:v>Прочие мероприятия</c:v>
                </c:pt>
              </c:strCache>
            </c:strRef>
          </c:cat>
          <c:val>
            <c:numRef>
              <c:f>Лист1!$B$2:$B$7</c:f>
              <c:numCache>
                <c:formatCode>#,##0.0_р_.</c:formatCode>
                <c:ptCount val="6"/>
                <c:pt idx="0">
                  <c:v>5757.9</c:v>
                </c:pt>
                <c:pt idx="1">
                  <c:v>1495</c:v>
                </c:pt>
                <c:pt idx="2">
                  <c:v>1285.8</c:v>
                </c:pt>
                <c:pt idx="3">
                  <c:v>322.7</c:v>
                </c:pt>
                <c:pt idx="4">
                  <c:v>8923.7999999999811</c:v>
                </c:pt>
                <c:pt idx="5">
                  <c:v>346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501312335958185"/>
          <c:y val="0"/>
          <c:w val="0.32621494681585966"/>
          <c:h val="0.93576129315541745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view3D>
      <c:rAngAx val="1"/>
    </c:view3D>
    <c:plotArea>
      <c:layout>
        <c:manualLayout>
          <c:layoutTarget val="inner"/>
          <c:xMode val="edge"/>
          <c:yMode val="edge"/>
          <c:x val="8.9949592670838005E-2"/>
          <c:y val="4.4861391929187609E-2"/>
          <c:w val="0.62956357392430251"/>
          <c:h val="0.8028108051258926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Лист1!$A$2:$A$5</c:f>
              <c:numCache>
                <c:formatCode>dd/mm/yyyy</c:formatCode>
                <c:ptCount val="4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Бюджетная ссуда (реструктуризация  задолженности привлеченная в бюджет МО МР "Сыктывдинский" от республиканского бюджета Республики Коми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cat>
            <c:numRef>
              <c:f>Лист1!$A$2:$A$5</c:f>
              <c:numCache>
                <c:formatCode>dd/mm/yyyy</c:formatCode>
                <c:ptCount val="4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6650.9</c:v>
                </c:pt>
                <c:pt idx="1">
                  <c:v>4034.9</c:v>
                </c:pt>
                <c:pt idx="2">
                  <c:v>1835.9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numRef>
              <c:f>Лист1!$A$2:$A$5</c:f>
              <c:numCache>
                <c:formatCode>dd/mm/yyyy</c:formatCode>
                <c:ptCount val="4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gapWidth val="105"/>
        <c:shape val="cylinder"/>
        <c:axId val="68374912"/>
        <c:axId val="68376448"/>
        <c:axId val="0"/>
      </c:bar3DChart>
      <c:dateAx>
        <c:axId val="68374912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376448"/>
        <c:crosses val="autoZero"/>
        <c:auto val="1"/>
        <c:lblOffset val="100"/>
      </c:dateAx>
      <c:valAx>
        <c:axId val="683764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374912"/>
        <c:crosses val="autoZero"/>
        <c:crossBetween val="between"/>
      </c:valAx>
    </c:plotArea>
    <c:legend>
      <c:legendPos val="r"/>
      <c:legendEntry>
        <c:idx val="2"/>
        <c:delete val="1"/>
      </c:legendEntry>
      <c:legendEntry>
        <c:idx val="0"/>
        <c:delete val="1"/>
      </c:legendEntry>
      <c:layout>
        <c:manualLayout>
          <c:xMode val="edge"/>
          <c:yMode val="edge"/>
          <c:x val="0.69366535433070864"/>
          <c:y val="0"/>
          <c:w val="0.30633464566929175"/>
          <c:h val="0.96390138408113368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delete val="1"/>
          </c:dLbls>
          <c:cat>
            <c:strRef>
              <c:f>Лист1!$A$2:$A$5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147127.79999999999</c:v>
                </c:pt>
                <c:pt idx="1">
                  <c:v>175196.6</c:v>
                </c:pt>
                <c:pt idx="2">
                  <c:v>181124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gapWidth val="65"/>
        <c:gapDepth val="18"/>
        <c:shape val="cylinder"/>
        <c:axId val="65678336"/>
        <c:axId val="65692416"/>
        <c:axId val="0"/>
      </c:bar3DChart>
      <c:catAx>
        <c:axId val="656783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692416"/>
        <c:crosses val="autoZero"/>
        <c:auto val="1"/>
        <c:lblAlgn val="ctr"/>
        <c:lblOffset val="100"/>
      </c:catAx>
      <c:valAx>
        <c:axId val="65692416"/>
        <c:scaling>
          <c:orientation val="minMax"/>
          <c:min val="130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678336"/>
        <c:crosses val="autoZero"/>
        <c:crossBetween val="between"/>
        <c:majorUnit val="20000"/>
        <c:minorUnit val="4000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ln>
          <a:solidFill>
            <a:srgbClr val="4F81BD"/>
          </a:solidFill>
        </a:ln>
        <a:scene3d>
          <a:camera prst="orthographicFront"/>
          <a:lightRig rig="threePt" dir="t"/>
        </a:scene3d>
        <a:sp3d>
          <a:bevelT/>
        </a:sp3d>
      </c:spPr>
    </c:sideWall>
    <c:backWall>
      <c:spPr>
        <a:ln>
          <a:solidFill>
            <a:srgbClr val="4F81BD"/>
          </a:solidFill>
        </a:ln>
        <a:scene3d>
          <a:camera prst="orthographicFront"/>
          <a:lightRig rig="threePt" dir="t"/>
        </a:scene3d>
        <a:sp3d>
          <a:bevelT w="165100" prst="coolSlant"/>
          <a:contourClr>
            <a:srgbClr val="000000"/>
          </a:contourClr>
        </a:sp3d>
      </c:spPr>
    </c:backWall>
    <c:plotArea>
      <c:layout>
        <c:manualLayout>
          <c:layoutTarget val="inner"/>
          <c:xMode val="edge"/>
          <c:yMode val="edge"/>
          <c:x val="0"/>
          <c:y val="0"/>
          <c:w val="0.97773536988432008"/>
          <c:h val="0.87463817092627583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1">
                  <a:shade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B/>
              <a:contourClr>
                <a:srgbClr val="000000"/>
              </a:contourClr>
            </a:sp3d>
          </c:spPr>
          <c:cat>
            <c:strRef>
              <c:f>Лист1!$A$2:$A$4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</c:v>
                </c:pt>
                <c:pt idx="1">
                  <c:v>30</c:v>
                </c:pt>
                <c:pt idx="2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66FFC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Лист1!$A$2:$A$4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60</c:v>
                </c:pt>
                <c:pt idx="1">
                  <c:v>70</c:v>
                </c:pt>
                <c:pt idx="2">
                  <c:v>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gapWidth val="97"/>
        <c:gapDepth val="323"/>
        <c:shape val="cylinder"/>
        <c:axId val="65833600"/>
        <c:axId val="65839488"/>
        <c:axId val="0"/>
      </c:bar3DChart>
      <c:catAx>
        <c:axId val="658336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839488"/>
        <c:crosses val="autoZero"/>
        <c:auto val="1"/>
        <c:lblAlgn val="ctr"/>
        <c:lblOffset val="100"/>
      </c:catAx>
      <c:valAx>
        <c:axId val="65839488"/>
        <c:scaling>
          <c:orientation val="minMax"/>
        </c:scaling>
        <c:delete val="1"/>
        <c:axPos val="l"/>
        <c:numFmt formatCode="0%" sourceLinked="1"/>
        <c:tickLblPos val="nextTo"/>
        <c:crossAx val="65833600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autoTitleDeleted val="1"/>
    <c:plotArea>
      <c:layout>
        <c:manualLayout>
          <c:layoutTarget val="inner"/>
          <c:xMode val="edge"/>
          <c:yMode val="edge"/>
          <c:x val="0.20272698436718337"/>
          <c:y val="0.1906576517953032"/>
          <c:w val="0.68838049367851128"/>
          <c:h val="0.69804639804639812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</c:v>
                </c:pt>
              </c:strCache>
            </c:strRef>
          </c:tx>
          <c:spPr>
            <a:scene3d>
              <a:camera prst="orthographicFront"/>
              <a:lightRig rig="soft" dir="t"/>
            </a:scene3d>
            <a:sp3d prstMaterial="dkEdge">
              <a:bevelT w="114300"/>
              <a:bevelB w="0" h="0"/>
              <a:contourClr>
                <a:srgbClr val="000000"/>
              </a:contourClr>
            </a:sp3d>
          </c:spPr>
          <c:dPt>
            <c:idx val="0"/>
            <c:spPr>
              <a:solidFill>
                <a:srgbClr val="8EF2DF"/>
              </a:solidFill>
              <a:scene3d>
                <a:camera prst="orthographicFront"/>
                <a:lightRig rig="soft" dir="t"/>
              </a:scene3d>
              <a:sp3d prstMaterial="dkEdge">
                <a:bevelT w="114300"/>
                <a:bevelB w="0" h="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chemeClr val="bg2">
                  <a:lumMod val="50000"/>
                </a:schemeClr>
              </a:solidFill>
              <a:scene3d>
                <a:camera prst="orthographicFront"/>
                <a:lightRig rig="soft" dir="t"/>
              </a:scene3d>
              <a:sp3d prstMaterial="dkEdge">
                <a:bevelT w="114300"/>
                <a:bevelB w="0" h="0"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rgbClr val="FFFFCC"/>
              </a:solidFill>
              <a:ln cap="rnd">
                <a:bevel/>
              </a:ln>
              <a:scene3d>
                <a:camera prst="orthographicFront"/>
                <a:lightRig rig="soft" dir="t"/>
              </a:scene3d>
              <a:sp3d prstMaterial="dkEdge">
                <a:bevelT w="114300"/>
                <a:bevelB w="0" h="0"/>
                <a:contourClr>
                  <a:srgbClr val="000000"/>
                </a:contourClr>
              </a:sp3d>
            </c:spPr>
          </c:dPt>
          <c:dPt>
            <c:idx val="3"/>
            <c:spPr>
              <a:solidFill>
                <a:srgbClr val="C00000"/>
              </a:solidFill>
              <a:scene3d>
                <a:camera prst="orthographicFront"/>
                <a:lightRig rig="soft" dir="t"/>
              </a:scene3d>
              <a:sp3d prstMaterial="dkEdge">
                <a:bevelT w="114300"/>
                <a:bevelB w="0" h="0"/>
                <a:contourClr>
                  <a:srgbClr val="000000"/>
                </a:contourClr>
              </a:sp3d>
            </c:spPr>
          </c:dPt>
          <c:dPt>
            <c:idx val="4"/>
            <c:spPr>
              <a:solidFill>
                <a:srgbClr val="00B0F0"/>
              </a:solidFill>
              <a:scene3d>
                <a:camera prst="orthographicFront"/>
                <a:lightRig rig="soft" dir="t"/>
              </a:scene3d>
              <a:sp3d prstMaterial="dkEdge">
                <a:bevelT w="114300"/>
                <a:bevelB w="0" h="0"/>
                <a:contourClr>
                  <a:srgbClr val="000000"/>
                </a:contourClr>
              </a:sp3d>
            </c:spPr>
          </c:dPt>
          <c:dPt>
            <c:idx val="5"/>
            <c:spPr>
              <a:solidFill>
                <a:srgbClr val="C5E600"/>
              </a:solidFill>
              <a:scene3d>
                <a:camera prst="orthographicFront"/>
                <a:lightRig rig="soft" dir="t"/>
              </a:scene3d>
              <a:sp3d prstMaterial="dkEdge">
                <a:bevelT w="114300"/>
                <a:bevelB w="0" h="0"/>
                <a:contourClr>
                  <a:srgbClr val="000000"/>
                </a:contourClr>
              </a:sp3d>
            </c:spPr>
          </c:dPt>
          <c:dPt>
            <c:idx val="6"/>
            <c:spPr>
              <a:solidFill>
                <a:srgbClr val="00B050"/>
              </a:solidFill>
              <a:scene3d>
                <a:camera prst="orthographicFront"/>
                <a:lightRig rig="soft" dir="t"/>
              </a:scene3d>
              <a:sp3d prstMaterial="dkEdge">
                <a:bevelT w="114300"/>
                <a:bevelB w="0" h="0"/>
                <a:contourClr>
                  <a:srgbClr val="000000"/>
                </a:contourClr>
              </a:sp3d>
            </c:spPr>
          </c:dPt>
          <c:dPt>
            <c:idx val="7"/>
            <c:spPr>
              <a:solidFill>
                <a:srgbClr val="FF9661"/>
              </a:solidFill>
              <a:scene3d>
                <a:camera prst="orthographicFront"/>
                <a:lightRig rig="soft" dir="t"/>
              </a:scene3d>
              <a:sp3d prstMaterial="dkEdge">
                <a:bevelT w="114300"/>
                <a:bevelB w="0" h="0"/>
                <a:contourClr>
                  <a:srgbClr val="000000"/>
                </a:contourClr>
              </a:sp3d>
            </c:spPr>
          </c:dPt>
          <c:dPt>
            <c:idx val="8"/>
            <c:spPr>
              <a:solidFill>
                <a:srgbClr val="92D050"/>
              </a:solidFill>
              <a:scene3d>
                <a:camera prst="orthographicFront"/>
                <a:lightRig rig="soft" dir="t"/>
              </a:scene3d>
              <a:sp3d prstMaterial="dkEdge">
                <a:bevelT w="114300"/>
                <a:bevelB w="0" h="0"/>
                <a:contourClr>
                  <a:srgbClr val="000000"/>
                </a:contourClr>
              </a:sp3d>
            </c:spPr>
          </c:dPt>
          <c:dPt>
            <c:idx val="9"/>
            <c:spPr>
              <a:solidFill>
                <a:srgbClr val="00B050"/>
              </a:solidFill>
              <a:scene3d>
                <a:camera prst="orthographicFront"/>
                <a:lightRig rig="soft" dir="t"/>
              </a:scene3d>
              <a:sp3d prstMaterial="dkEdge">
                <a:bevelT w="114300"/>
                <a:bevelB w="0" h="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2.6919157618271294E-2"/>
                  <c:y val="4.3872638489903422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1"/>
              <c:delete val="1"/>
            </c:dLbl>
            <c:dLbl>
              <c:idx val="2"/>
              <c:layout>
                <c:manualLayout>
                  <c:x val="-5.1531567777522047E-2"/>
                  <c:y val="-3.6113712233032245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4.3259661823628434E-2"/>
                  <c:y val="-8.3145523513261099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3.6224516202654176E-2"/>
                  <c:y val="-0.12849762724776614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0.16418636156002794"/>
                  <c:y val="-5.3750641463117872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, физ культура и спорт
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13%</a:t>
                    </a:r>
                    <a:endParaRPr lang="ru-RU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0.15959237425847131"/>
                  <c:y val="4.0312981097338663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</a:t>
                    </a:r>
                    <a:r>
                      <a:rPr lang="ru-RU" sz="12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политика
2%</a:t>
                    </a:r>
                    <a:endParaRPr lang="ru-RU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CatName val="1"/>
              <c:showPercent val="1"/>
              <c:separator>
</c:separator>
            </c:dLbl>
            <c:dLbl>
              <c:idx val="7"/>
              <c:delete val="1"/>
            </c:dLbl>
            <c:dLbl>
              <c:idx val="8"/>
              <c:layout>
                <c:manualLayout>
                  <c:x val="-0.1219909360622647"/>
                  <c:y val="-5.2910787690256832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Образование
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85%</a:t>
                    </a:r>
                    <a:endParaRPr lang="ru-RU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-0.15419226007689704"/>
                  <c:y val="-0.43336454679638781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Расходы на соц. сферу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78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</a:p>
                </c:rich>
              </c:tx>
              <c:dLblPos val="bestFit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CatName val="1"/>
            <c:showPercent val="1"/>
            <c:separator>
</c:separator>
            <c:showLeaderLines val="1"/>
            <c:leaderLines>
              <c:spPr>
                <a:ln>
                  <a:solidFill>
                    <a:schemeClr val="bg2">
                      <a:lumMod val="10000"/>
                    </a:schemeClr>
                  </a:solidFill>
                </a:ln>
              </c:spPr>
            </c:leaderLines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Прочее</c:v>
                </c:pt>
                <c:pt idx="5">
                  <c:v>Культура, физ культура и спорт</c:v>
                </c:pt>
                <c:pt idx="6">
                  <c:v>Социальная политика</c:v>
                </c:pt>
                <c:pt idx="7">
                  <c:v>Национальная оборона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51137.4</c:v>
                </c:pt>
                <c:pt idx="1">
                  <c:v>299.89999999999969</c:v>
                </c:pt>
                <c:pt idx="2">
                  <c:v>56840.1</c:v>
                </c:pt>
                <c:pt idx="3">
                  <c:v>76398.399999999994</c:v>
                </c:pt>
                <c:pt idx="4">
                  <c:v>52075.6</c:v>
                </c:pt>
                <c:pt idx="5">
                  <c:v>110879.7</c:v>
                </c:pt>
                <c:pt idx="6">
                  <c:v>18131.400000000001</c:v>
                </c:pt>
                <c:pt idx="7">
                  <c:v>2426</c:v>
                </c:pt>
                <c:pt idx="8" formatCode="#,##0.0">
                  <c:v>725593.2</c:v>
                </c:pt>
              </c:numCache>
            </c:numRef>
          </c:val>
        </c:ser>
        <c:gapWidth val="124"/>
        <c:splitType val="pos"/>
        <c:splitPos val="4"/>
        <c:secondPieSize val="96"/>
        <c:serLines>
          <c:spPr>
            <a:ln w="19050">
              <a:solidFill>
                <a:schemeClr val="tx1"/>
              </a:solidFill>
            </a:ln>
          </c:spPr>
        </c:serLines>
      </c:ofPieChart>
      <c:spPr>
        <a:noFill/>
        <a:ln w="25401">
          <a:noFill/>
        </a:ln>
      </c:spPr>
    </c:plotArea>
    <c:plotVisOnly val="1"/>
    <c:dispBlanksAs val="zero"/>
  </c:chart>
  <c:spPr>
    <a:noFill/>
    <a:scene3d>
      <a:camera prst="orthographicFront"/>
      <a:lightRig rig="threePt" dir="t"/>
    </a:scene3d>
    <a:sp3d>
      <a:bevelT w="6350"/>
    </a:sp3d>
  </c:spPr>
  <c:txPr>
    <a:bodyPr/>
    <a:lstStyle/>
    <a:p>
      <a:pPr>
        <a:defRPr sz="1798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8581871345029239E-2"/>
          <c:y val="0.18384127046765303"/>
          <c:w val="0.75950292397660757"/>
          <c:h val="0.546663493992189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dLblPos val="bestFit"/>
              <c:showVal val="1"/>
            </c:dLbl>
            <c:dLbl>
              <c:idx val="1"/>
              <c:layout/>
              <c:dLblPos val="bestFit"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Дорожное хозяйство </c:v>
                </c:pt>
                <c:pt idx="1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48621.5</c:v>
                </c:pt>
                <c:pt idx="1">
                  <c:v>8218.6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79148002463674749"/>
          <c:w val="0.98684213120487863"/>
          <c:h val="0.19074232201349484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188484511348847"/>
          <c:y val="5.1294653875592816E-2"/>
          <c:w val="0.80811515488651153"/>
          <c:h val="0.7955102831338857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 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1469453774037422E-2"/>
                  <c:y val="0.12903135495791979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smtClean="0">
                        <a:latin typeface="Times New Roman" pitchFamily="18" charset="0"/>
                        <a:cs typeface="Times New Roman" pitchFamily="18" charset="0"/>
                      </a:rPr>
                      <a:t>12</a:t>
                    </a:r>
                    <a:r>
                      <a:rPr lang="ru-RU" sz="1400" b="1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400" b="1" smtClean="0">
                        <a:latin typeface="Times New Roman" pitchFamily="18" charset="0"/>
                        <a:cs typeface="Times New Roman" pitchFamily="18" charset="0"/>
                      </a:rPr>
                      <a:t>290,1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2014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12290.1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Исполненно</c:v>
                </c:pt>
              </c:strCache>
            </c:strRef>
          </c:tx>
          <c:spPr>
            <a:solidFill>
              <a:srgbClr val="C5E600"/>
            </a:solidFill>
          </c:spPr>
          <c:dLbls>
            <c:dLbl>
              <c:idx val="0"/>
              <c:layout>
                <c:manualLayout>
                  <c:x val="5.734726887018678E-3"/>
                  <c:y val="0.12042926462739165"/>
                </c:manualLayout>
              </c:layout>
              <c:tx>
                <c:rich>
                  <a:bodyPr/>
                  <a:lstStyle/>
                  <a:p>
                    <a:r>
                      <a:rPr lang="en-US" sz="140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ru-RU" sz="140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400" smtClean="0">
                        <a:latin typeface="Times New Roman" pitchFamily="18" charset="0"/>
                        <a:cs typeface="Times New Roman" pitchFamily="18" charset="0"/>
                      </a:rPr>
                      <a:t>753,5</a:t>
                    </a:r>
                    <a:endParaRPr lang="en-US" sz="14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2014</c:v>
                </c:pt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8753.5</c:v>
                </c:pt>
              </c:numCache>
            </c:numRef>
          </c:val>
        </c:ser>
        <c:dLbls>
          <c:showVal val="1"/>
        </c:dLbls>
        <c:gapWidth val="75"/>
        <c:axId val="66614784"/>
        <c:axId val="66616320"/>
      </c:barChart>
      <c:catAx>
        <c:axId val="66614784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66616320"/>
        <c:crosses val="autoZero"/>
        <c:auto val="1"/>
        <c:lblAlgn val="ctr"/>
        <c:lblOffset val="100"/>
      </c:catAx>
      <c:valAx>
        <c:axId val="6661632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614784"/>
        <c:crosses val="autoZero"/>
        <c:crossBetween val="between"/>
      </c:valAx>
      <c:spPr>
        <a:ln>
          <a:noFill/>
        </a:ln>
      </c:spPr>
    </c:plotArea>
    <c:legend>
      <c:legendPos val="b"/>
      <c:layout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6630059400469733E-2"/>
          <c:y val="0.28561820901419582"/>
          <c:w val="0.49597964728093302"/>
          <c:h val="0.6079750515056604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A050A2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1 797,3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6 446,9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Содержание автомобильных дорог общего пользования местного значения  </c:v>
                </c:pt>
                <c:pt idx="1">
                  <c:v>Межбюджетные трансферты, передаваемые бюджетам сельских поселений  </c:v>
                </c:pt>
                <c:pt idx="2">
                  <c:v>Капитальный ремонт и ремонт автомобильных дорог общего пользования местного значения 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509.3</c:v>
                </c:pt>
                <c:pt idx="1">
                  <c:v>1797.3</c:v>
                </c:pt>
                <c:pt idx="2">
                  <c:v>6446.9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0877192982456143"/>
          <c:y val="7.9815990743092841E-2"/>
          <c:w val="0.49122807017543951"/>
          <c:h val="0.86904157141647909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9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3743328275918162"/>
          <c:y val="9.706619794642489E-2"/>
          <c:w val="0.49875661124797638"/>
          <c:h val="0.721271657177867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bg2">
                  <a:lumMod val="75000"/>
                </a:schemeClr>
              </a:solidFill>
            </c:spPr>
          </c:dPt>
          <c:dPt>
            <c:idx val="2"/>
            <c:spPr>
              <a:solidFill>
                <a:srgbClr val="FF9661"/>
              </a:solidFill>
            </c:spPr>
          </c:dPt>
          <c:dLbls>
            <c:dLbl>
              <c:idx val="0"/>
              <c:layout>
                <c:manualLayout>
                  <c:x val="-0.12063413240566494"/>
                  <c:y val="9.0566951412413568E-2"/>
                </c:manualLayout>
              </c:layout>
              <c:showVal val="1"/>
            </c:dLbl>
            <c:dLbl>
              <c:idx val="1"/>
              <c:layout>
                <c:manualLayout>
                  <c:x val="0.10386098743199652"/>
                  <c:y val="-0.23611733251210951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18897.099999999929</c:v>
                </c:pt>
                <c:pt idx="1">
                  <c:v>55728.800000000003</c:v>
                </c:pt>
                <c:pt idx="2">
                  <c:v>1772.6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085433386294249"/>
          <c:y val="8.3402604728901319E-2"/>
          <c:w val="0.28992910748878048"/>
          <c:h val="0.76800984349836521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perspective val="30"/>
    </c:view3D>
    <c:plotArea>
      <c:layout>
        <c:manualLayout>
          <c:layoutTarget val="inner"/>
          <c:xMode val="edge"/>
          <c:yMode val="edge"/>
          <c:x val="0.14704530218711084"/>
          <c:y val="5.6858410272161874E-2"/>
          <c:w val="0.85295469781289268"/>
          <c:h val="0.6181364404726162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Мероприятия по капремонту МКД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2.8704599833016078E-3"/>
                  <c:y val="0.13114636349888553"/>
                </c:manualLayout>
              </c:layout>
              <c:showVal val="1"/>
            </c:dLbl>
            <c:dLbl>
              <c:idx val="1"/>
              <c:layout>
                <c:manualLayout>
                  <c:x val="-4.3056899749524804E-3"/>
                  <c:y val="6.7030480854777807E-2"/>
                </c:manualLayout>
              </c:layout>
              <c:showVal val="1"/>
            </c:dLbl>
            <c:dLbl>
              <c:idx val="2"/>
              <c:layout>
                <c:manualLayout>
                  <c:x val="1.4352299916508041E-3"/>
                  <c:y val="5.537300592351202E-2"/>
                </c:manualLayout>
              </c:layout>
              <c:showVal val="1"/>
            </c:dLbl>
            <c:dLbl>
              <c:idx val="3"/>
              <c:layout>
                <c:manualLayout>
                  <c:x val="5.7409199666031124E-3"/>
                  <c:y val="9.6174168182941763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Общий объем средств</c:v>
                </c:pt>
                <c:pt idx="1">
                  <c:v>Средства Фонда содействия реформирования ЖКХ</c:v>
                </c:pt>
                <c:pt idx="2">
                  <c:v>Средства Республиканского бюджета</c:v>
                </c:pt>
                <c:pt idx="3">
                  <c:v>Средства местного бюджета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9476.7999999999811</c:v>
                </c:pt>
                <c:pt idx="1">
                  <c:v>2727</c:v>
                </c:pt>
                <c:pt idx="2">
                  <c:v>2958.6</c:v>
                </c:pt>
                <c:pt idx="3">
                  <c:v>3791.2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Мероприятия по переселению из аварийного жилья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dLbl>
              <c:idx val="0"/>
              <c:layout>
                <c:manualLayout>
                  <c:x val="3.2163742690058485E-2"/>
                  <c:y val="7.4801298008666138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Общий объем средств</c:v>
                </c:pt>
                <c:pt idx="1">
                  <c:v>Средства Фонда содействия реформирования ЖКХ</c:v>
                </c:pt>
                <c:pt idx="2">
                  <c:v>Средства Республиканского бюджета</c:v>
                </c:pt>
                <c:pt idx="3">
                  <c:v>Средства местного бюджета</c:v>
                </c:pt>
              </c:strCache>
            </c:str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9326.7000000000007</c:v>
                </c:pt>
                <c:pt idx="1">
                  <c:v>3324.2</c:v>
                </c:pt>
                <c:pt idx="2">
                  <c:v>5038.5</c:v>
                </c:pt>
                <c:pt idx="3">
                  <c:v>964</c:v>
                </c:pt>
              </c:numCache>
            </c:numRef>
          </c:val>
        </c:ser>
        <c:dLbls>
          <c:showVal val="1"/>
        </c:dLbls>
        <c:gapWidth val="75"/>
        <c:shape val="box"/>
        <c:axId val="66711552"/>
        <c:axId val="66713088"/>
        <c:axId val="0"/>
      </c:bar3DChart>
      <c:catAx>
        <c:axId val="667115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713088"/>
        <c:crosses val="autoZero"/>
        <c:auto val="1"/>
        <c:lblAlgn val="ctr"/>
        <c:lblOffset val="100"/>
      </c:catAx>
      <c:valAx>
        <c:axId val="66713088"/>
        <c:scaling>
          <c:orientation val="minMax"/>
        </c:scaling>
        <c:axPos val="l"/>
        <c:numFmt formatCode="#,##0.0_р_.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711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792764090229377E-4"/>
          <c:y val="0.85181903651888224"/>
          <c:w val="0.96704293801298169"/>
          <c:h val="6.2221542967777356E-2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0.49224</cdr:x>
      <cdr:y>0.44876</cdr:y>
    </cdr:from>
    <cdr:to>
      <cdr:x>0.56001</cdr:x>
      <cdr:y>0.51522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19302928">
          <a:off x="4276002" y="1779250"/>
          <a:ext cx="588704" cy="26350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0.16118</cdr:x>
      <cdr:y>0.71622</cdr:y>
    </cdr:from>
    <cdr:to>
      <cdr:x>0.30289</cdr:x>
      <cdr:y>0.79514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00156" y="2839660"/>
          <a:ext cx="1231012" cy="3129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147</a:t>
          </a:r>
          <a:r>
            <a:rPr lang="en-US" sz="14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127</a:t>
          </a:r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8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0.36678</cdr:x>
      <cdr:y>0.59009</cdr:y>
    </cdr:from>
    <cdr:to>
      <cdr:x>0.51134</cdr:x>
      <cdr:y>0.71636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86106" y="2339594"/>
          <a:ext cx="1255764" cy="500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175</a:t>
          </a:r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196,6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0.58059</cdr:x>
      <cdr:y>0.48198</cdr:y>
    </cdr:from>
    <cdr:to>
      <cdr:x>0.70814</cdr:x>
      <cdr:y>0.5609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043494" y="1910966"/>
          <a:ext cx="1108001" cy="3129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181</a:t>
          </a:r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124,0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0.26809</cdr:x>
      <cdr:y>0.48198</cdr:y>
    </cdr:from>
    <cdr:to>
      <cdr:x>0.36163</cdr:x>
      <cdr:y>0.55486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328850" y="1910966"/>
          <a:ext cx="812563" cy="2889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b="1" dirty="0" smtClean="0">
              <a:latin typeface="Times New Roman" pitchFamily="18" charset="0"/>
              <a:cs typeface="Times New Roman" pitchFamily="18" charset="0"/>
            </a:rPr>
            <a:t>19,1%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0.49013</cdr:x>
      <cdr:y>0.35586</cdr:y>
    </cdr:from>
    <cdr:to>
      <cdr:x>0.58059</cdr:x>
      <cdr:y>0.42874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257676" y="1410900"/>
          <a:ext cx="785808" cy="2889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b="1" dirty="0" smtClean="0">
              <a:latin typeface="Times New Roman" pitchFamily="18" charset="0"/>
              <a:cs typeface="Times New Roman" pitchFamily="18" charset="0"/>
            </a:rPr>
            <a:t>3,4%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0.29487</cdr:x>
      <cdr:y>0.55687</cdr:y>
    </cdr:from>
    <cdr:to>
      <cdr:x>0.36264</cdr:x>
      <cdr:y>0.62333</cdr:y>
    </cdr:to>
    <cdr:sp macro="" textlink="">
      <cdr:nvSpPr>
        <cdr:cNvPr id="9" name="Стрелка вправо 8"/>
        <cdr:cNvSpPr/>
      </cdr:nvSpPr>
      <cdr:spPr>
        <a:xfrm xmlns:a="http://schemas.openxmlformats.org/drawingml/2006/main" rot="19302928">
          <a:off x="2561490" y="2207880"/>
          <a:ext cx="588704" cy="26350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0.12673</cdr:x>
      <cdr:y>0.6724</cdr:y>
    </cdr:from>
    <cdr:to>
      <cdr:x>0.21354</cdr:x>
      <cdr:y>0.73553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2966" y="3043246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0.32478</cdr:x>
      <cdr:y>0.33499</cdr:y>
    </cdr:from>
    <cdr:to>
      <cdr:x>0.42832</cdr:x>
      <cdr:y>0.43499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19642288">
          <a:off x="2969774" y="1435870"/>
          <a:ext cx="946770" cy="428626"/>
        </a:xfrm>
        <a:prstGeom xmlns:a="http://schemas.openxmlformats.org/drawingml/2006/main" prst="rightArrow">
          <a:avLst/>
        </a:prstGeom>
        <a:scene3d xmlns:a="http://schemas.openxmlformats.org/drawingml/2006/main">
          <a:camera prst="orthographicFront"/>
          <a:lightRig rig="freezing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0.55021</cdr:x>
      <cdr:y>0.33854</cdr:y>
    </cdr:from>
    <cdr:to>
      <cdr:x>0.66037</cdr:x>
      <cdr:y>0.43288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9675062">
          <a:off x="5031100" y="1451078"/>
          <a:ext cx="1007303" cy="404366"/>
        </a:xfrm>
        <a:prstGeom xmlns:a="http://schemas.openxmlformats.org/drawingml/2006/main" prst="rightArrow">
          <a:avLst/>
        </a:prstGeom>
        <a:scene3d xmlns:a="http://schemas.openxmlformats.org/drawingml/2006/main">
          <a:camera prst="orthographicFront"/>
          <a:lightRig rig="freezing" dir="t"/>
        </a:scene3d>
        <a:sp3d xmlns:a="http://schemas.openxmlformats.org/drawingml/2006/main">
          <a:bevelT/>
          <a:bevelB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0.32031</cdr:x>
      <cdr:y>0.23333</cdr:y>
    </cdr:from>
    <cdr:to>
      <cdr:x>0.41406</cdr:x>
      <cdr:y>0.38333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28926" y="1000132"/>
          <a:ext cx="857250" cy="642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  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11</a:t>
          </a:r>
          <a:r>
            <a:rPr lang="en-US" sz="1500" b="1" dirty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9%</a:t>
          </a:r>
          <a:endParaRPr lang="ru-RU" sz="15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0.57031</cdr:x>
      <cdr:y>0.23333</cdr:y>
    </cdr:from>
    <cdr:to>
      <cdr:x>0.64843</cdr:x>
      <cdr:y>0.30833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214942" y="1000132"/>
          <a:ext cx="714329" cy="321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11</a:t>
          </a:r>
          <a:r>
            <a:rPr lang="en-US" sz="1500" b="1" dirty="0" smtClean="0">
              <a:latin typeface="Times New Roman" pitchFamily="18" charset="0"/>
              <a:cs typeface="Times New Roman" pitchFamily="18" charset="0"/>
            </a:rPr>
            <a:t>,0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5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0.22656</cdr:x>
      <cdr:y>0.63334</cdr:y>
    </cdr:from>
    <cdr:to>
      <cdr:x>0.375</cdr:x>
      <cdr:y>0.74763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71670" y="2714644"/>
          <a:ext cx="1357335" cy="489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7 926,7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0.44531</cdr:x>
      <cdr:y>0.65</cdr:y>
    </cdr:from>
    <cdr:to>
      <cdr:x>0.57813</cdr:x>
      <cdr:y>0.76429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071934" y="2786082"/>
          <a:ext cx="1214506" cy="489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13 116,5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0.21094</cdr:x>
      <cdr:y>0.35</cdr:y>
    </cdr:from>
    <cdr:to>
      <cdr:x>0.35156</cdr:x>
      <cdr:y>0.5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928794" y="1500198"/>
          <a:ext cx="1285829" cy="6429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195 209,6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0.4375</cdr:x>
      <cdr:y>0.35</cdr:y>
    </cdr:from>
    <cdr:to>
      <cdr:x>0.55469</cdr:x>
      <cdr:y>0.4875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00496" y="1500198"/>
          <a:ext cx="1071586" cy="589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214 276,0</a:t>
          </a:r>
        </a:p>
        <a:p xmlns:a="http://schemas.openxmlformats.org/drawingml/2006/main"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0.67188</cdr:x>
      <cdr:y>0.3125</cdr:y>
    </cdr:from>
    <cdr:to>
      <cdr:x>0.80469</cdr:x>
      <cdr:y>0.4125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143636" y="1785950"/>
          <a:ext cx="1214446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232 417,6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0.67188</cdr:x>
      <cdr:y>0.6375</cdr:y>
    </cdr:from>
    <cdr:to>
      <cdr:x>0.80469</cdr:x>
      <cdr:y>0.7625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143636" y="3643338"/>
          <a:ext cx="1214446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19 977,3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0.22656</cdr:x>
      <cdr:y>0.05</cdr:y>
    </cdr:from>
    <cdr:to>
      <cdr:x>0.38281</cdr:x>
      <cdr:y>0.12084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071670" y="214314"/>
          <a:ext cx="1428750" cy="303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203 136,3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0.44531</cdr:x>
      <cdr:y>0.05</cdr:y>
    </cdr:from>
    <cdr:to>
      <cdr:x>0.58594</cdr:x>
      <cdr:y>0.1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071934" y="214314"/>
          <a:ext cx="1285920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227 392,5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0.66406</cdr:x>
      <cdr:y>0.05</cdr:y>
    </cdr:from>
    <cdr:to>
      <cdr:x>0.80469</cdr:x>
      <cdr:y>0.1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072198" y="214314"/>
          <a:ext cx="1285921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252 394,9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0.17191</cdr:x>
      <cdr:y>0.28038</cdr:y>
    </cdr:from>
    <cdr:to>
      <cdr:x>0.35595</cdr:x>
      <cdr:y>0.48241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0.84967</cdr:x>
      <cdr:y>0.45484</cdr:y>
    </cdr:from>
    <cdr:to>
      <cdr:x>0.98248</cdr:x>
      <cdr:y>0.62627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535191" y="1719486"/>
          <a:ext cx="1177768" cy="6480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854 604,3 тыс.руб.</a:t>
          </a:r>
          <a:endParaRPr lang="ru-RU" sz="13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0.43846</cdr:x>
      <cdr:y>0.15008</cdr:y>
    </cdr:from>
    <cdr:to>
      <cdr:x>0.50342</cdr:x>
      <cdr:y>0.18818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3888408" y="567365"/>
          <a:ext cx="576087" cy="144034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0.17911</cdr:x>
      <cdr:y>0.125</cdr:y>
    </cdr:from>
    <cdr:to>
      <cdr:x>0.34329</cdr:x>
      <cdr:y>0.19643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857256" y="500066"/>
          <a:ext cx="785818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91 440</a:t>
          </a:r>
          <a:r>
            <a:rPr lang="ru-RU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</a:t>
          </a:r>
          <a:endParaRPr lang="ru-RU" sz="13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0.43284</cdr:x>
      <cdr:y>0.125</cdr:y>
    </cdr:from>
    <cdr:to>
      <cdr:x>0.59702</cdr:x>
      <cdr:y>0.19643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071702" y="500066"/>
          <a:ext cx="785818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22 567</a:t>
          </a:r>
          <a:r>
            <a:rPr lang="ru-RU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</a:t>
          </a:r>
          <a:endParaRPr lang="ru-RU" sz="13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0.68657</cdr:x>
      <cdr:y>0.125</cdr:y>
    </cdr:from>
    <cdr:to>
      <cdr:x>0.85075</cdr:x>
      <cdr:y>0.19643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286148" y="500066"/>
          <a:ext cx="785818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44 000</a:t>
          </a:r>
          <a:r>
            <a:rPr lang="ru-RU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</a:t>
          </a:r>
          <a:endParaRPr lang="ru-RU" sz="13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0.50724</cdr:x>
      <cdr:y>0.81732</cdr:y>
    </cdr:from>
    <cdr:to>
      <cdr:x>0.63861</cdr:x>
      <cdr:y>0.90989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9302928">
          <a:off x="2355340" y="1810000"/>
          <a:ext cx="610008" cy="205016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50E481"/>
        </a:solidFill>
        <a:ln xmlns:a="http://schemas.openxmlformats.org/drawingml/2006/main" w="25400" cap="flat" cmpd="sng" algn="ctr">
          <a:solidFill>
            <a:srgbClr val="00DA63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Franklin Gothic Book"/>
            </a:defRPr>
          </a:lvl1pPr>
          <a:lvl2pPr marL="457200" indent="0">
            <a:defRPr sz="1100">
              <a:solidFill>
                <a:sysClr val="window" lastClr="FFFFFF"/>
              </a:solidFill>
              <a:latin typeface="Franklin Gothic Book"/>
            </a:defRPr>
          </a:lvl2pPr>
          <a:lvl3pPr marL="914400" indent="0">
            <a:defRPr sz="1100">
              <a:solidFill>
                <a:sysClr val="window" lastClr="FFFFFF"/>
              </a:solidFill>
              <a:latin typeface="Franklin Gothic Book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Franklin Gothic Book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Franklin Gothic Book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Franklin Gothic Book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Franklin Gothic Book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Franklin Gothic Book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Franklin Gothic Book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0.46154</cdr:x>
      <cdr:y>0.74194</cdr:y>
    </cdr:from>
    <cdr:to>
      <cdr:x>0.5029</cdr:x>
      <cdr:y>0.94119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16200000">
          <a:off x="2018519" y="1767665"/>
          <a:ext cx="441244" cy="192062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50E481"/>
        </a:solidFill>
        <a:ln xmlns:a="http://schemas.openxmlformats.org/drawingml/2006/main" w="25400" cap="flat" cmpd="sng" algn="ctr">
          <a:solidFill>
            <a:srgbClr val="00DA63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Franklin Gothic Book"/>
            </a:defRPr>
          </a:lvl1pPr>
          <a:lvl2pPr marL="457200" indent="0">
            <a:defRPr sz="1100">
              <a:solidFill>
                <a:sysClr val="window" lastClr="FFFFFF"/>
              </a:solidFill>
              <a:latin typeface="Franklin Gothic Book"/>
            </a:defRPr>
          </a:lvl2pPr>
          <a:lvl3pPr marL="914400" indent="0">
            <a:defRPr sz="1100">
              <a:solidFill>
                <a:sysClr val="window" lastClr="FFFFFF"/>
              </a:solidFill>
              <a:latin typeface="Franklin Gothic Book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Franklin Gothic Book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Franklin Gothic Book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Franklin Gothic Book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Franklin Gothic Book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Franklin Gothic Book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Franklin Gothic Book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0.33685</cdr:x>
      <cdr:y>0.81997</cdr:y>
    </cdr:from>
    <cdr:to>
      <cdr:x>0.46822</cdr:x>
      <cdr:y>0.90975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3200000">
          <a:off x="1564146" y="1815870"/>
          <a:ext cx="610008" cy="19881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50E481"/>
        </a:solidFill>
        <a:ln xmlns:a="http://schemas.openxmlformats.org/drawingml/2006/main" w="25400" cap="flat" cmpd="sng" algn="ctr">
          <a:solidFill>
            <a:srgbClr val="00DA63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Franklin Gothic Book"/>
            </a:defRPr>
          </a:lvl1pPr>
          <a:lvl2pPr marL="457200" indent="0">
            <a:defRPr sz="1100">
              <a:solidFill>
                <a:sysClr val="window" lastClr="FFFFFF"/>
              </a:solidFill>
              <a:latin typeface="Franklin Gothic Book"/>
            </a:defRPr>
          </a:lvl2pPr>
          <a:lvl3pPr marL="914400" indent="0">
            <a:defRPr sz="1100">
              <a:solidFill>
                <a:sysClr val="window" lastClr="FFFFFF"/>
              </a:solidFill>
              <a:latin typeface="Franklin Gothic Book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Franklin Gothic Book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Franklin Gothic Book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Franklin Gothic Book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Franklin Gothic Book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Franklin Gothic Book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Franklin Gothic Book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0.15384</cdr:x>
      <cdr:y>0.32258</cdr:y>
    </cdr:from>
    <cdr:to>
      <cdr:x>0.35384</cdr:x>
      <cdr:y>0.41936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14348" y="714380"/>
          <a:ext cx="928694" cy="2143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Детские сады</a:t>
          </a:r>
          <a:endParaRPr lang="ru-RU" sz="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0.43077</cdr:x>
      <cdr:y>0.09677</cdr:y>
    </cdr:from>
    <cdr:to>
      <cdr:x>0.56923</cdr:x>
      <cdr:y>0.19355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2000232" y="214314"/>
          <a:ext cx="642942" cy="2143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</a:t>
          </a:r>
          <a:r>
            <a:rPr 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колы</a:t>
          </a:r>
          <a:endParaRPr lang="ru-RU" sz="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0.64615</cdr:x>
      <cdr:y>0</cdr:y>
    </cdr:from>
    <cdr:to>
      <cdr:x>0.84615</cdr:x>
      <cdr:y>0.12903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000364" y="0"/>
          <a:ext cx="928694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 по внешкольной работе</a:t>
          </a:r>
          <a:endParaRPr lang="ru-RU" sz="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0.17882</cdr:x>
      <cdr:y>0.02525</cdr:y>
    </cdr:from>
    <cdr:to>
      <cdr:x>0.31771</cdr:x>
      <cdr:y>0.13574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1594" y="114288"/>
          <a:ext cx="114300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6 650,9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0.35156</cdr:x>
      <cdr:y>0.2807</cdr:y>
    </cdr:from>
    <cdr:to>
      <cdr:x>0.47309</cdr:x>
      <cdr:y>0.3754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14678" y="1143008"/>
          <a:ext cx="1111270" cy="385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4 034,9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0.53125</cdr:x>
      <cdr:y>0.49123</cdr:y>
    </cdr:from>
    <cdr:to>
      <cdr:x>0.67014</cdr:x>
      <cdr:y>0.57015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57752" y="2000264"/>
          <a:ext cx="1270011" cy="3213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1 835,9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2FD7B2-04C4-4A55-8A99-88D75C1FCA75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0B05EC-123E-48E6-BBC3-B06E5DAC1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373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7DF2E2-C775-4A26-9E27-24A5BFAEF0DF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AE8DDFC-DE3E-4D6A-AF85-4523D46E41BE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CB300-CFFE-4033-9F9B-D89AEBD04662}" type="datetime2">
              <a:rPr lang="en-US" smtClean="0"/>
              <a:pPr>
                <a:defRPr/>
              </a:pPr>
              <a:t>Wednesday, September 30, 2015</a:t>
            </a:fld>
            <a:endParaRPr lang="en-US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7341D-E0B0-49C5-BB49-219C1EC4A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79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27950-97CF-4B89-9536-67DB6175CA8F}" type="datetime2">
              <a:rPr lang="en-US" smtClean="0"/>
              <a:pPr>
                <a:defRPr/>
              </a:pPr>
              <a:t>Wednesday, September 30, 2015</a:t>
            </a:fld>
            <a:endParaRPr lang="en-US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07A0F-1036-4D5F-9479-F1AD7CD7AB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850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AD4BD-8525-40DA-86C1-431A894D3D25}" type="datetime2">
              <a:rPr lang="en-US" smtClean="0"/>
              <a:pPr>
                <a:defRPr/>
              </a:pPr>
              <a:t>Wednesday, September 30, 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D5BA3-409C-471D-9C78-C19D9F0EA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162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39EE5-2967-41ED-B070-A8EB774FABBD}" type="datetime2">
              <a:rPr lang="en-US" smtClean="0"/>
              <a:pPr>
                <a:defRPr/>
              </a:pPr>
              <a:t>Wednesday, September 30, 2015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14951-3C73-4D86-9394-0AD6E47E74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24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A1AE1-A902-4BDC-9C3E-E3F0497449C1}" type="datetime2">
              <a:rPr lang="en-US" smtClean="0"/>
              <a:pPr>
                <a:defRPr/>
              </a:pPr>
              <a:t>Wednesday, September 30, 2015</a:t>
            </a:fld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CFBBF-8CC0-40CD-BECE-422811B8D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6248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04DB7-5286-4CD9-9F9C-204012BC7B56}" type="datetime2">
              <a:rPr lang="en-US" smtClean="0"/>
              <a:pPr>
                <a:defRPr/>
              </a:pPr>
              <a:t>Wednesday, September 30, 2015</a:t>
            </a:fld>
            <a:endParaRPr lang="en-US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34430-E368-4AC0-A81F-3114D8787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20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8542D-ED8B-4788-A686-A6499AD82EEE}" type="datetime2">
              <a:rPr lang="en-US" smtClean="0"/>
              <a:pPr>
                <a:defRPr/>
              </a:pPr>
              <a:t>Wednesday, September 30, 2015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FE389-6838-4976-A9A7-E8545AF40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313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B9DE-F61A-4737-B0AA-C5F29015E99F}" type="datetime2">
              <a:rPr lang="en-US" smtClean="0"/>
              <a:pPr>
                <a:defRPr/>
              </a:pPr>
              <a:t>Wednesday, September 30, 2015</a:t>
            </a:fld>
            <a:endParaRPr lang="en-US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C709D-749E-4A21-B4A1-98D5003554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788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8B6ED-DFB1-4601-9411-30CD12DB99F5}" type="datetime2">
              <a:rPr lang="en-US" smtClean="0"/>
              <a:pPr>
                <a:defRPr/>
              </a:pPr>
              <a:t>Wednesday, September 30, 2015</a:t>
            </a:fld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367C7-AE25-43D1-BB23-060267271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4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17965-8463-471C-A76D-F81A18264E61}" type="datetime2">
              <a:rPr lang="en-US" smtClean="0"/>
              <a:pPr>
                <a:defRPr/>
              </a:pPr>
              <a:t>Wednesday, September 30, 2015</a:t>
            </a:fld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FACC6-7ACB-46C0-8606-D3F588787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00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A5D27-D120-4CB7-BCD6-95E553EE3E5E}" type="datetime2">
              <a:rPr lang="en-US" smtClean="0"/>
              <a:pPr>
                <a:defRPr/>
              </a:pPr>
              <a:t>Wednesday, September 30, 2015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8BA28-6BF6-4D1C-84B9-18E8BE0A6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199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8000">
              <a:schemeClr val="accent2">
                <a:lumMod val="15000"/>
                <a:lumOff val="85000"/>
              </a:schemeClr>
            </a:gs>
            <a:gs pos="81000">
              <a:srgbClr val="0070C0">
                <a:lumMod val="29000"/>
                <a:lumOff val="71000"/>
              </a:srgbClr>
            </a:gs>
            <a:gs pos="100000">
              <a:schemeClr val="accent2">
                <a:lumMod val="70000"/>
                <a:lumOff val="3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11F070-36C6-424D-9258-2708DA819951}" type="datetime2">
              <a:rPr lang="en-US" smtClean="0"/>
              <a:pPr>
                <a:defRPr/>
              </a:pPr>
              <a:t>Wednesday, September 30, 2015</a:t>
            </a:fld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CDE41A-6DF2-4A47-9207-133C7BEA3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2" r:id="rId4"/>
    <p:sldLayoutId id="2147483758" r:id="rId5"/>
    <p:sldLayoutId id="2147483753" r:id="rId6"/>
    <p:sldLayoutId id="2147483759" r:id="rId7"/>
    <p:sldLayoutId id="2147483760" r:id="rId8"/>
    <p:sldLayoutId id="2147483761" r:id="rId9"/>
    <p:sldLayoutId id="2147483754" r:id="rId10"/>
    <p:sldLayoutId id="214748376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chart" Target="../charts/chart4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0" descr="C:\Users\kon003\Desktop\КОЛЛЕГИЯ 2014\23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7000"/>
                    </a14:imgEffect>
                    <a14:imgEffect>
                      <a14:colorTemperature colorTemp="5300"/>
                    </a14:imgEffect>
                    <a14:imgEffect>
                      <a14:saturation sat="210000"/>
                    </a14:imgEffect>
                    <a14:imgEffect>
                      <a14:brightnessContrast bright="18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8" cy="957624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25400" endPos="83000" dir="5400000" sy="-100000" algn="bl" rotWithShape="0"/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643056"/>
            <a:ext cx="9144000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cap="all" spc="-150" dirty="0" smtClean="0">
                <a:ln w="9000" cmpd="sng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Отчет для граждан по </a:t>
            </a:r>
            <a:endParaRPr lang="en-US" sz="2800" b="1" cap="all" spc="-150" dirty="0" smtClean="0">
              <a:ln w="9000" cmpd="sng">
                <a:noFill/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cap="all" spc="-150" dirty="0" smtClean="0">
                <a:ln w="9000" cmpd="sng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исполнению бюджета за 2014 год</a:t>
            </a:r>
            <a:endParaRPr lang="ru-RU" sz="2800" b="1" cap="all" spc="-150" dirty="0">
              <a:ln w="9000" cmpd="sng">
                <a:noFill/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79634" y="191387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7341D-E0B0-49C5-BB49-219C1EC4A42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8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928662" y="214296"/>
            <a:ext cx="8215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МУНИЦИПАЛЬНОЕ ОБРАЗОВАНИЕ МУНИЦИПАЛЬНОГО РАЙОНА «СЫКТЫВДИНСКИЙ»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89243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8"/>
            <a:ext cx="8115296" cy="62865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мероприятия по коммунальному хозяйству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14951-3C73-4D86-9394-0AD6E47E742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785800"/>
          <a:ext cx="8786874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8"/>
            <a:ext cx="8215338" cy="6309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мо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«Сыктывдинский» по отрасли образование</a:t>
            </a: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0" y="2928940"/>
          <a:ext cx="4643438" cy="221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14951-3C73-4D86-9394-0AD6E47E742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357686" y="1000114"/>
          <a:ext cx="4786314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Содержимое 6"/>
          <p:cNvGraphicFramePr>
            <a:graphicFrameLocks/>
          </p:cNvGraphicFramePr>
          <p:nvPr/>
        </p:nvGraphicFramePr>
        <p:xfrm>
          <a:off x="-142908" y="928676"/>
          <a:ext cx="4643438" cy="221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Овал 13"/>
          <p:cNvSpPr/>
          <p:nvPr/>
        </p:nvSpPr>
        <p:spPr>
          <a:xfrm>
            <a:off x="3500430" y="2214560"/>
            <a:ext cx="1643074" cy="12858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расходов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725 593,2 тыс.рублей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42900"/>
            <a:ext cx="8274204" cy="6309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мо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«Сыктывдинский» по отрасли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культура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304800" y="1200150"/>
          <a:ext cx="41910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928676"/>
          <a:ext cx="4343400" cy="421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14951-3C73-4D86-9394-0AD6E47E742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5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4214810" y="1714494"/>
            <a:ext cx="1357322" cy="107157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4286248" y="2857502"/>
            <a:ext cx="1285884" cy="1285884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857752" y="4357700"/>
            <a:ext cx="357190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учреждений культуры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8"/>
            <a:ext cx="8134376" cy="62865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мо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«Сыктывдинский» по отрасли «социальная политика»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2844" y="1071552"/>
          <a:ext cx="8858312" cy="3835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14951-3C73-4D86-9394-0AD6E47E742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6"/>
            <a:ext cx="8501090" cy="80367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Муниципальный долг                                                  мо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«Сыктывдинский»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 2012-2014 годы, тыс.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071552"/>
          <a:ext cx="9144000" cy="4071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8"/>
            <a:ext cx="7777186" cy="828692"/>
          </a:xfrm>
          <a:effectLst>
            <a:outerShdw blurRad="1270000" dist="50800" dir="21540000" sx="200000" sy="200000" algn="ctr" rotWithShape="0">
              <a:srgbClr val="000000">
                <a:alpha val="0"/>
              </a:srgbClr>
            </a:outerShdw>
          </a:effectLst>
          <a:scene3d>
            <a:camera prst="orthographicFront"/>
            <a:lightRig rig="freezing" dir="t"/>
          </a:scene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в 2014 году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071552"/>
          <a:ext cx="914400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8"/>
            <a:ext cx="8358214" cy="696521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поступлений налога на доходы физических лиц в бюджет МО МР «Сыктывдинский» в 2012-2014 годах, тыс.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017974"/>
          <a:ext cx="9001156" cy="3964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8"/>
            <a:ext cx="8358246" cy="7143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Фактическое поступление налоговых и неналоговых доходов в бюджет МО МР «Сыктывдинский» в 2012-2014 годах, тыс.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8"/>
          <a:ext cx="9144000" cy="4286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0" descr="C:\Users\kon003\Desktop\КОЛЛЕГИЯ 2014\23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7000"/>
                    </a14:imgEffect>
                    <a14:imgEffect>
                      <a14:colorTemperature colorTemp="5300"/>
                    </a14:imgEffect>
                    <a14:imgEffect>
                      <a14:saturation sat="210000"/>
                    </a14:imgEffect>
                    <a14:imgEffect>
                      <a14:brightnessContrast bright="25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8" cy="957624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25400" endPos="83000" dir="5400000" sy="-100000" algn="bl" rotWithShape="0"/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7877190"/>
              </p:ext>
            </p:extLst>
          </p:nvPr>
        </p:nvGraphicFramePr>
        <p:xfrm>
          <a:off x="251520" y="1212295"/>
          <a:ext cx="8868331" cy="3780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9828214" y="84415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1" name="Заголовок 5"/>
          <p:cNvSpPr txBox="1">
            <a:spLocks/>
          </p:cNvSpPr>
          <p:nvPr/>
        </p:nvSpPr>
        <p:spPr>
          <a:xfrm>
            <a:off x="0" y="0"/>
            <a:ext cx="9128374" cy="97210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МО МР «СЫКТЫВДИНСКИЙ» в 2014 году 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14951-3C73-4D86-9394-0AD6E47E742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3357554" y="2500312"/>
            <a:ext cx="1428759" cy="1428760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093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781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тыс.руб.</a:t>
            </a:r>
          </a:p>
          <a:p>
            <a:pPr algn="ctr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7524328" y="1995686"/>
            <a:ext cx="216024" cy="2520280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8"/>
            <a:ext cx="8286776" cy="82869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мо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«Сыктывдинский» по разделу «Национальная экономика»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428592"/>
          <a:ext cx="507209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14951-3C73-4D86-9394-0AD6E47E742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571736" y="1500180"/>
            <a:ext cx="3786214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357422" y="3643320"/>
            <a:ext cx="3786214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6143636" y="1428742"/>
            <a:ext cx="2357454" cy="571504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Расходы, осуществляемые за счет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дорожного фонда (акцизы)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43636" y="2285998"/>
            <a:ext cx="2357454" cy="571504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Расходы, осуществляемые за счет средств местного бюджета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43636" y="3143254"/>
            <a:ext cx="2357454" cy="571504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Расходы, осуществляемые  за счет средств вышестоящих органов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29190" y="1571618"/>
            <a:ext cx="1000132" cy="428628"/>
          </a:xfrm>
          <a:prstGeom prst="rect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8 753,6 тыс.руб.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29190" y="2357436"/>
            <a:ext cx="1000132" cy="428628"/>
          </a:xfrm>
          <a:prstGeom prst="rect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16 091,8 тыс.руб.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29190" y="3143254"/>
            <a:ext cx="1000132" cy="428628"/>
          </a:xfrm>
          <a:prstGeom prst="rect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23 776,1 тыс.руб.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Муниципальный дорожный фонд                        мо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«Сыктывдинский»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04800" y="1200150"/>
          <a:ext cx="41910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643438" y="1214428"/>
          <a:ext cx="43434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14951-3C73-4D86-9394-0AD6E47E742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4000496" y="2285998"/>
            <a:ext cx="178595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000496" y="4214824"/>
            <a:ext cx="178595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8"/>
            <a:ext cx="8429652" cy="7858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мо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«Сыктывдинский» по разделу «жилищно-коммунальное хозяйство»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642924"/>
          <a:ext cx="8267728" cy="4286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14951-3C73-4D86-9394-0AD6E47E742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8"/>
            <a:ext cx="7715272" cy="62865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мероприятия по    жилищному хозяйству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785781"/>
          <a:ext cx="8848756" cy="4357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34430-E368-4AC0-A81F-3114D8787F2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875B4C03-0FA8-4F5C-A0A2-68E26F8B43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3BAA49-C820-4238-B017-654679EE43D5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01963792-B495-411A-8FB8-AA56C13935F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388</Words>
  <Application>Microsoft Office PowerPoint</Application>
  <PresentationFormat>Экран (16:9)</PresentationFormat>
  <Paragraphs>106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Структура налоговых и неналоговых доходов бюджета в 2014 году</vt:lpstr>
      <vt:lpstr>Динамика поступлений налога на доходы физических лиц в бюджет МО МР «Сыктывдинский» в 2012-2014 годах, тыс. руб.</vt:lpstr>
      <vt:lpstr>Фактическое поступление налоговых и неналоговых доходов в бюджет МО МР «Сыктывдинский» в 2012-2014 годах, тыс. руб.</vt:lpstr>
      <vt:lpstr>Слайд 5</vt:lpstr>
      <vt:lpstr>Расходы бюджета мо мр«Сыктывдинский» по разделу «Национальная экономика»</vt:lpstr>
      <vt:lpstr>Муниципальный дорожный фонд                        мо мр «Сыктывдинский»</vt:lpstr>
      <vt:lpstr>Расходы бюджета мо мр«Сыктывдинский» по разделу «жилищно-коммунальное хозяйство»</vt:lpstr>
      <vt:lpstr>Основные мероприятия по    жилищному хозяйству</vt:lpstr>
      <vt:lpstr>Основные мероприятия по коммунальному хозяйству</vt:lpstr>
      <vt:lpstr>Расходы бюджета мо мр«Сыктывдинский» по отрасли образование</vt:lpstr>
      <vt:lpstr>Расходы бюджета мо мр«Сыктывдинский» по отрасли культура</vt:lpstr>
      <vt:lpstr>Расходы бюджета мо мр«Сыктывдинский» по отрасли «социальная политика»</vt:lpstr>
      <vt:lpstr>Муниципальный долг                                                  мо мр «Сыктывдинский»   за 2012-2014 годы, тыс. 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2011-04-20T05:10:12Z</dcterms:created>
  <dcterms:modified xsi:type="dcterms:W3CDTF">2015-09-30T13:09:00Z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TC101671179990</vt:lpwstr>
  </property>
</Properties>
</file>