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63" r:id="rId2"/>
    <p:sldId id="268" r:id="rId3"/>
    <p:sldId id="260" r:id="rId4"/>
    <p:sldId id="261" r:id="rId5"/>
    <p:sldId id="259" r:id="rId6"/>
    <p:sldId id="273" r:id="rId7"/>
    <p:sldId id="266" r:id="rId8"/>
    <p:sldId id="267" r:id="rId9"/>
    <p:sldId id="262" r:id="rId10"/>
    <p:sldId id="256" r:id="rId11"/>
    <p:sldId id="264" r:id="rId12"/>
    <p:sldId id="270" r:id="rId13"/>
    <p:sldId id="274" r:id="rId14"/>
    <p:sldId id="269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BF2F"/>
    <a:srgbClr val="BD5419"/>
    <a:srgbClr val="9F5FCF"/>
    <a:srgbClr val="E67D26"/>
    <a:srgbClr val="AC2659"/>
    <a:srgbClr val="DD2F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31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1014982502187292E-2"/>
          <c:y val="3.691167311369474E-2"/>
          <c:w val="0.9467627952755906"/>
          <c:h val="0.770463935124199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102F86"/>
            </a:solidFill>
            <a:scene3d>
              <a:camera prst="orthographicFront"/>
              <a:lightRig rig="threePt" dir="t"/>
            </a:scene3d>
            <a:sp3d prstMaterial="metal">
              <a:bevelT w="114300" prst="artDeco"/>
            </a:sp3d>
          </c:spPr>
          <c:dLbls>
            <c:dLbl>
              <c:idx val="0"/>
              <c:layout>
                <c:manualLayout>
                  <c:x val="-3.3333333333333402E-2"/>
                  <c:y val="-1.499326230788302E-2"/>
                </c:manualLayout>
              </c:layout>
              <c:showVal val="1"/>
            </c:dLbl>
            <c:dLbl>
              <c:idx val="1"/>
              <c:layout>
                <c:manualLayout>
                  <c:x val="-8.3333333333333731E-3"/>
                  <c:y val="-6.4256838462355814E-3"/>
                </c:manualLayout>
              </c:layout>
              <c:showVal val="1"/>
            </c:dLbl>
            <c:dLbl>
              <c:idx val="2"/>
              <c:layout>
                <c:manualLayout>
                  <c:x val="3.3333333333333402E-2"/>
                  <c:y val="-2.9986524615766032E-2"/>
                </c:manualLayout>
              </c:layout>
              <c:showVal val="1"/>
            </c:dLbl>
            <c:dLbl>
              <c:idx val="3"/>
              <c:layout>
                <c:manualLayout>
                  <c:x val="4.1666666666666692E-2"/>
                  <c:y val="-2.570273538494239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947210.6</c:v>
                </c:pt>
                <c:pt idx="1">
                  <c:v>858189.5</c:v>
                </c:pt>
                <c:pt idx="2">
                  <c:v>756629.7</c:v>
                </c:pt>
                <c:pt idx="3">
                  <c:v>762135.6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114300" prst="artDeco"/>
            </a:sp3d>
          </c:spPr>
          <c:dLbls>
            <c:dLbl>
              <c:idx val="0"/>
              <c:layout>
                <c:manualLayout>
                  <c:x val="4.1666666666666692E-2"/>
                  <c:y val="-1.8470289194553707E-2"/>
                </c:manualLayout>
              </c:layout>
              <c:showVal val="1"/>
            </c:dLbl>
            <c:dLbl>
              <c:idx val="1"/>
              <c:layout>
                <c:manualLayout>
                  <c:x val="4.7222222222222533E-2"/>
                  <c:y val="-2.7705433791830412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1007401.3</c:v>
                </c:pt>
                <c:pt idx="1">
                  <c:v>871181.8</c:v>
                </c:pt>
                <c:pt idx="2">
                  <c:v>756629.7</c:v>
                </c:pt>
                <c:pt idx="3">
                  <c:v>762135.6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metal">
              <a:bevelT w="114300" prst="artDeco"/>
            </a:sp3d>
          </c:spPr>
          <c:dLbls>
            <c:dLbl>
              <c:idx val="0"/>
              <c:layout>
                <c:manualLayout>
                  <c:x val="2.6388888888888889E-2"/>
                  <c:y val="-1.8136450492720238E-2"/>
                </c:manualLayout>
              </c:layout>
              <c:showVal val="1"/>
            </c:dLbl>
            <c:dLbl>
              <c:idx val="1"/>
              <c:layout>
                <c:manualLayout>
                  <c:x val="2.9166557305336783E-2"/>
                  <c:y val="-2.141894615411861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_-* #,##0.0_р_._-;\-* #,##0.0_р_._-;_-* "-"?_р_._-;_-@_-</c:formatCode>
                <c:ptCount val="4"/>
                <c:pt idx="0">
                  <c:v>60190.70000000007</c:v>
                </c:pt>
                <c:pt idx="1">
                  <c:v>12992.300000000047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hape val="cylinder"/>
        </c:ser>
        <c:gapWidth val="75"/>
        <c:shape val="box"/>
        <c:axId val="70517504"/>
        <c:axId val="70519040"/>
        <c:axId val="0"/>
      </c:bar3DChart>
      <c:catAx>
        <c:axId val="7051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519040"/>
        <c:crosses val="autoZero"/>
        <c:auto val="1"/>
        <c:lblAlgn val="ctr"/>
        <c:lblOffset val="100"/>
      </c:catAx>
      <c:valAx>
        <c:axId val="70519040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705175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36385669959853"/>
          <c:y val="4.9572181472045833E-2"/>
          <c:w val="0.60248532784282249"/>
          <c:h val="0.562316145901084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BD5419"/>
              </a:solidFill>
            </c:spPr>
          </c:dPt>
          <c:dPt>
            <c:idx val="2"/>
            <c:spPr>
              <a:solidFill>
                <a:srgbClr val="AC2659"/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9F5FCF"/>
              </a:solidFill>
            </c:spPr>
          </c:dPt>
          <c:dLbls>
            <c:dLbl>
              <c:idx val="2"/>
              <c:layout>
                <c:manualLayout>
                  <c:x val="-3.1975983816432689E-3"/>
                  <c:y val="2.3667161027810631E-2"/>
                </c:manualLayout>
              </c:layout>
              <c:showVal val="1"/>
            </c:dLbl>
            <c:dLbl>
              <c:idx val="3"/>
              <c:layout>
                <c:manualLayout>
                  <c:x val="-6.9760238114093015E-2"/>
                  <c:y val="-0.189257992944931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475,6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8.2839595346824568E-3"/>
                  <c:y val="1.491536898381334E-2"/>
                </c:manualLayout>
              </c:layout>
              <c:showVal val="1"/>
            </c:dLbl>
            <c:dLbl>
              <c:idx val="6"/>
              <c:layout>
                <c:manualLayout>
                  <c:x val="1.7119849746871793E-2"/>
                  <c:y val="9.5244207012123178E-3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обеспечение деятельности ОМСУ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 и спорт</c:v>
                </c:pt>
                <c:pt idx="5">
                  <c:v>социальная политика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2892.2</c:v>
                </c:pt>
                <c:pt idx="1">
                  <c:v>1446.2</c:v>
                </c:pt>
                <c:pt idx="2">
                  <c:v>759.2</c:v>
                </c:pt>
                <c:pt idx="3">
                  <c:v>24475.599999999962</c:v>
                </c:pt>
                <c:pt idx="4">
                  <c:v>3506.8</c:v>
                </c:pt>
                <c:pt idx="5">
                  <c:v>1446.1</c:v>
                </c:pt>
                <c:pt idx="6">
                  <c:v>1626.9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5.5150073150812343E-2"/>
          <c:y val="0.63988685072518148"/>
          <c:w val="0.88462049166624668"/>
          <c:h val="0.3460781597881713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1237620297462819"/>
          <c:y val="1.7168727608106643E-2"/>
          <c:w val="0.880679352580928"/>
          <c:h val="0.729086429223732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sunset" dir="t"/>
            </a:scene3d>
            <a:sp3d prstMaterial="metal"/>
          </c:spPr>
          <c:dPt>
            <c:idx val="10"/>
            <c:spPr>
              <a:solidFill>
                <a:srgbClr val="FF0000"/>
              </a:solidFill>
              <a:scene3d>
                <a:camera prst="orthographicFront"/>
                <a:lightRig rig="sunset" dir="t"/>
              </a:scene3d>
              <a:sp3d prstMaterial="metal"/>
            </c:spPr>
          </c:dPt>
          <c:dLbls>
            <c:dLbl>
              <c:idx val="0"/>
              <c:layout>
                <c:manualLayout>
                  <c:x val="0"/>
                  <c:y val="0.2537985820328808"/>
                </c:manualLayout>
              </c:layout>
              <c:showVal val="1"/>
            </c:dLbl>
            <c:dLbl>
              <c:idx val="1"/>
              <c:layout>
                <c:manualLayout>
                  <c:x val="2.7777777777777861E-3"/>
                  <c:y val="0.2793917163555243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6019686561354188"/>
                </c:manualLayout>
              </c:layout>
              <c:showVal val="1"/>
            </c:dLbl>
            <c:dLbl>
              <c:idx val="3"/>
              <c:layout>
                <c:manualLayout>
                  <c:x val="1.3888888888888918E-3"/>
                  <c:y val="0.24953305964577371"/>
                </c:manualLayout>
              </c:layout>
              <c:showVal val="1"/>
            </c:dLbl>
            <c:dLbl>
              <c:idx val="4"/>
              <c:layout>
                <c:manualLayout>
                  <c:x val="4.1666666666666683E-3"/>
                  <c:y val="0.21540888054891594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0.21754164174246965"/>
                </c:manualLayout>
              </c:layout>
              <c:showVal val="1"/>
            </c:dLbl>
            <c:dLbl>
              <c:idx val="6"/>
              <c:layout>
                <c:manualLayout>
                  <c:x val="2.7777777777777354E-3"/>
                  <c:y val="0.22607268651668375"/>
                </c:manualLayout>
              </c:layout>
              <c:showVal val="1"/>
            </c:dLbl>
            <c:dLbl>
              <c:idx val="7"/>
              <c:layout>
                <c:manualLayout>
                  <c:x val="-5.0925337632080212E-17"/>
                  <c:y val="0.23247097009734471"/>
                </c:manualLayout>
              </c:layout>
              <c:showVal val="1"/>
            </c:dLbl>
            <c:dLbl>
              <c:idx val="8"/>
              <c:layout>
                <c:manualLayout>
                  <c:x val="1.3888888888889421E-3"/>
                  <c:y val="0.22820544771023754"/>
                </c:manualLayout>
              </c:layout>
              <c:showVal val="1"/>
            </c:dLbl>
            <c:dLbl>
              <c:idx val="9"/>
              <c:layout>
                <c:manualLayout>
                  <c:x val="-1.3888888888888918E-3"/>
                  <c:y val="0.23886925367800546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0.20261231338759408"/>
                </c:manualLayout>
              </c:layout>
              <c:showVal val="1"/>
            </c:dLbl>
            <c:dLbl>
              <c:idx val="11"/>
              <c:layout>
                <c:manualLayout>
                  <c:x val="2.7777777777777861E-3"/>
                  <c:y val="0.21327611935536217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0.22180716412957638"/>
                </c:manualLayout>
              </c:layout>
              <c:showVal val="1"/>
            </c:dLbl>
            <c:dLbl>
              <c:idx val="13"/>
              <c:layout>
                <c:manualLayout>
                  <c:x val="1.3888888888888918E-3"/>
                  <c:y val="0.22607268651668375"/>
                </c:manualLayout>
              </c:layout>
              <c:showVal val="1"/>
            </c:dLbl>
            <c:dLbl>
              <c:idx val="14"/>
              <c:layout>
                <c:manualLayout>
                  <c:x val="4.1666666666666683E-3"/>
                  <c:y val="0.24740029845222045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0.20474507458114782"/>
                </c:manualLayout>
              </c:layout>
              <c:showVal val="1"/>
            </c:dLbl>
            <c:dLbl>
              <c:idx val="16"/>
              <c:layout>
                <c:manualLayout>
                  <c:x val="2.7777777777777861E-3"/>
                  <c:y val="0.20261231338759408"/>
                </c:manualLayout>
              </c:layout>
              <c:showVal val="1"/>
            </c:dLbl>
            <c:dLbl>
              <c:idx val="17"/>
              <c:layout>
                <c:manualLayout>
                  <c:x val="-1.0185067526416045E-16"/>
                  <c:y val="0.17915194025850392"/>
                </c:manualLayout>
              </c:layout>
              <c:showVal val="1"/>
            </c:dLbl>
            <c:dLbl>
              <c:idx val="18"/>
              <c:layout>
                <c:manualLayout>
                  <c:x val="1.3888888888888918E-3"/>
                  <c:y val="0.17275365667784323"/>
                </c:manualLayout>
              </c:layout>
              <c:showVal val="1"/>
            </c:dLbl>
            <c:dLbl>
              <c:idx val="19"/>
              <c:layout>
                <c:manualLayout>
                  <c:x val="-2.7777777777776851E-3"/>
                  <c:y val="0.18341746264561154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Лист1!$A$2:$A$21</c:f>
              <c:strCache>
                <c:ptCount val="20"/>
                <c:pt idx="0">
                  <c:v>Усть-Цилемский</c:v>
                </c:pt>
                <c:pt idx="1">
                  <c:v>Усинск</c:v>
                </c:pt>
                <c:pt idx="2">
                  <c:v>Инта</c:v>
                </c:pt>
                <c:pt idx="3">
                  <c:v>Ижемский</c:v>
                </c:pt>
                <c:pt idx="4">
                  <c:v>Троицко-Печорский</c:v>
                </c:pt>
                <c:pt idx="5">
                  <c:v>Прилузский</c:v>
                </c:pt>
                <c:pt idx="6">
                  <c:v>Вуктыл</c:v>
                </c:pt>
                <c:pt idx="7">
                  <c:v>Воркута</c:v>
                </c:pt>
                <c:pt idx="8">
                  <c:v>Койгородский </c:v>
                </c:pt>
                <c:pt idx="9">
                  <c:v>Усть-Куломский</c:v>
                </c:pt>
                <c:pt idx="10">
                  <c:v>Сыктывдинский</c:v>
                </c:pt>
                <c:pt idx="11">
                  <c:v>Удорский</c:v>
                </c:pt>
                <c:pt idx="12">
                  <c:v>Сысольский</c:v>
                </c:pt>
                <c:pt idx="13">
                  <c:v>Усть-Вымский</c:v>
                </c:pt>
                <c:pt idx="14">
                  <c:v>Кортекросский</c:v>
                </c:pt>
                <c:pt idx="15">
                  <c:v>Печора</c:v>
                </c:pt>
                <c:pt idx="16">
                  <c:v>Княжпогостский</c:v>
                </c:pt>
                <c:pt idx="17">
                  <c:v>Ухта</c:v>
                </c:pt>
                <c:pt idx="18">
                  <c:v>Сыктывкар</c:v>
                </c:pt>
                <c:pt idx="19">
                  <c:v>Сосногорск</c:v>
                </c:pt>
              </c:strCache>
            </c:strRef>
          </c:cat>
          <c:val>
            <c:numRef>
              <c:f>Лист1!$B$2:$B$21</c:f>
              <c:numCache>
                <c:formatCode>#,##0.00_р_.</c:formatCode>
                <c:ptCount val="20"/>
                <c:pt idx="0">
                  <c:v>62933.59</c:v>
                </c:pt>
                <c:pt idx="1">
                  <c:v>58613.79</c:v>
                </c:pt>
                <c:pt idx="2">
                  <c:v>51780.6</c:v>
                </c:pt>
                <c:pt idx="3">
                  <c:v>48333.24</c:v>
                </c:pt>
                <c:pt idx="4">
                  <c:v>43617.48</c:v>
                </c:pt>
                <c:pt idx="5">
                  <c:v>42589.09</c:v>
                </c:pt>
                <c:pt idx="6">
                  <c:v>40809.69</c:v>
                </c:pt>
                <c:pt idx="7">
                  <c:v>40396.850000000013</c:v>
                </c:pt>
                <c:pt idx="8">
                  <c:v>39915.15</c:v>
                </c:pt>
                <c:pt idx="9">
                  <c:v>39789.360000000001</c:v>
                </c:pt>
                <c:pt idx="10">
                  <c:v>36153.120000000003</c:v>
                </c:pt>
                <c:pt idx="11">
                  <c:v>36089.83</c:v>
                </c:pt>
                <c:pt idx="12">
                  <c:v>35745.440000000002</c:v>
                </c:pt>
                <c:pt idx="13">
                  <c:v>34854.26</c:v>
                </c:pt>
                <c:pt idx="14">
                  <c:v>34613.980000000003</c:v>
                </c:pt>
                <c:pt idx="15">
                  <c:v>29136.260000000006</c:v>
                </c:pt>
                <c:pt idx="16">
                  <c:v>28750.440000000006</c:v>
                </c:pt>
                <c:pt idx="17">
                  <c:v>26531.35</c:v>
                </c:pt>
                <c:pt idx="18">
                  <c:v>24618.260000000006</c:v>
                </c:pt>
                <c:pt idx="19">
                  <c:v>24320.69</c:v>
                </c:pt>
              </c:numCache>
            </c:numRef>
          </c:val>
        </c:ser>
        <c:dLbls>
          <c:showVal val="1"/>
        </c:dLbls>
        <c:gapWidth val="75"/>
        <c:shape val="box"/>
        <c:axId val="86641280"/>
        <c:axId val="86659456"/>
        <c:axId val="0"/>
      </c:bar3DChart>
      <c:catAx>
        <c:axId val="86641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659456"/>
        <c:crosses val="autoZero"/>
        <c:auto val="1"/>
        <c:lblAlgn val="ctr"/>
        <c:lblOffset val="100"/>
      </c:catAx>
      <c:valAx>
        <c:axId val="86659456"/>
        <c:scaling>
          <c:orientation val="minMax"/>
        </c:scaling>
        <c:axPos val="l"/>
        <c:numFmt formatCode="#,##0.00_р_." sourceLinked="1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641280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4.3579505686788769E-2"/>
          <c:y val="2.5760680104777074E-2"/>
          <c:w val="0.94073797025371864"/>
          <c:h val="0.734485304684013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9"/>
          </c:marker>
          <c:dLbls>
            <c:dLbl>
              <c:idx val="0"/>
              <c:layout>
                <c:manualLayout>
                  <c:x val="-3.6723163841807911E-2"/>
                  <c:y val="2.9254371455388152E-2"/>
                </c:manualLayout>
              </c:layout>
              <c:showVal val="1"/>
            </c:dLbl>
            <c:dLbl>
              <c:idx val="1"/>
              <c:layout>
                <c:manualLayout>
                  <c:x val="-3.8135593220338986E-2"/>
                  <c:y val="-3.6005380252785414E-2"/>
                </c:manualLayout>
              </c:layout>
              <c:showVal val="1"/>
            </c:dLbl>
            <c:dLbl>
              <c:idx val="2"/>
              <c:layout>
                <c:manualLayout>
                  <c:x val="-0.10593220338983103"/>
                  <c:y val="9.0013450631963535E-3"/>
                </c:manualLayout>
              </c:layout>
              <c:showVal val="1"/>
            </c:dLbl>
            <c:dLbl>
              <c:idx val="5"/>
              <c:layout>
                <c:manualLayout>
                  <c:x val="-1.2594160104986877E-2"/>
                  <c:y val="-4.5006725315981932E-2"/>
                </c:manualLayout>
              </c:layout>
              <c:showVal val="1"/>
            </c:dLbl>
            <c:dLbl>
              <c:idx val="6"/>
              <c:layout>
                <c:manualLayout>
                  <c:x val="1.5277777777777781E-2"/>
                  <c:y val="-4.5006725315981924E-3"/>
                </c:manualLayout>
              </c:layout>
              <c:showVal val="1"/>
            </c:dLbl>
            <c:dLbl>
              <c:idx val="7"/>
              <c:layout>
                <c:manualLayout>
                  <c:x val="-1.5536723163841804E-2"/>
                  <c:y val="-4.7257061581780863E-2"/>
                </c:manualLayout>
              </c:layout>
              <c:showVal val="1"/>
            </c:dLbl>
            <c:dLbl>
              <c:idx val="8"/>
              <c:layout>
                <c:manualLayout>
                  <c:x val="2.0833333333333412E-2"/>
                  <c:y val="-9.0013450631963535E-3"/>
                </c:manualLayout>
              </c:layout>
              <c:showVal val="1"/>
            </c:dLbl>
            <c:dLbl>
              <c:idx val="9"/>
              <c:layout>
                <c:manualLayout>
                  <c:x val="-3.6558398950131236E-2"/>
                  <c:y val="-4.7257061581780863E-2"/>
                </c:manualLayout>
              </c:layout>
              <c:showVal val="1"/>
            </c:dLbl>
            <c:dLbl>
              <c:idx val="10"/>
              <c:layout>
                <c:manualLayout>
                  <c:x val="-1.1440726159230153E-2"/>
                  <c:y val="-4.7257238773612806E-2"/>
                </c:manualLayout>
              </c:layout>
              <c:showVal val="1"/>
            </c:dLbl>
            <c:dLbl>
              <c:idx val="11"/>
              <c:layout>
                <c:manualLayout>
                  <c:x val="-2.1186440677966212E-2"/>
                  <c:y val="-3.8255716518584656E-2"/>
                </c:manualLayout>
              </c:layout>
              <c:showVal val="1"/>
            </c:dLbl>
            <c:dLbl>
              <c:idx val="12"/>
              <c:layout>
                <c:manualLayout>
                  <c:x val="-4.1666776027996434E-2"/>
                  <c:y val="3.1504530529355292E-2"/>
                </c:manualLayout>
              </c:layout>
              <c:showVal val="1"/>
            </c:dLbl>
            <c:dLbl>
              <c:idx val="13"/>
              <c:layout>
                <c:manualLayout>
                  <c:x val="-2.2598870056497182E-2"/>
                  <c:y val="-4.2756389050182933E-2"/>
                </c:manualLayout>
              </c:layout>
              <c:showVal val="1"/>
            </c:dLbl>
            <c:dLbl>
              <c:idx val="14"/>
              <c:layout>
                <c:manualLayout>
                  <c:x val="0"/>
                  <c:y val="5.175773411337910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Лист1!$A$2:$A$16</c:f>
              <c:strCache>
                <c:ptCount val="15"/>
                <c:pt idx="0">
                  <c:v>Сыктывкар</c:v>
                </c:pt>
                <c:pt idx="1">
                  <c:v>Ухта</c:v>
                </c:pt>
                <c:pt idx="2">
                  <c:v>Воркута</c:v>
                </c:pt>
                <c:pt idx="3">
                  <c:v>Инта</c:v>
                </c:pt>
                <c:pt idx="4">
                  <c:v>Усинск</c:v>
                </c:pt>
                <c:pt idx="5">
                  <c:v>Печора</c:v>
                </c:pt>
                <c:pt idx="6">
                  <c:v>Вуктыл</c:v>
                </c:pt>
                <c:pt idx="7">
                  <c:v>Сысольский</c:v>
                </c:pt>
                <c:pt idx="8">
                  <c:v>Койгородский</c:v>
                </c:pt>
                <c:pt idx="9">
                  <c:v>Прилузский</c:v>
                </c:pt>
                <c:pt idx="10">
                  <c:v>Корткеросский</c:v>
                </c:pt>
                <c:pt idx="11">
                  <c:v>Усть-Куломский</c:v>
                </c:pt>
                <c:pt idx="12">
                  <c:v>Усть-Вымский</c:v>
                </c:pt>
                <c:pt idx="13">
                  <c:v>Удорский</c:v>
                </c:pt>
                <c:pt idx="14">
                  <c:v>Усть-Цилемский</c:v>
                </c:pt>
              </c:strCache>
            </c:strRef>
          </c:cat>
          <c:val>
            <c:numRef>
              <c:f>Лист1!$B$2:$B$16</c:f>
              <c:numCache>
                <c:formatCode>#,##0.00</c:formatCode>
                <c:ptCount val="15"/>
                <c:pt idx="0">
                  <c:v>690000</c:v>
                </c:pt>
                <c:pt idx="1">
                  <c:v>441500</c:v>
                </c:pt>
                <c:pt idx="2">
                  <c:v>230000</c:v>
                </c:pt>
                <c:pt idx="3">
                  <c:v>12000</c:v>
                </c:pt>
                <c:pt idx="4">
                  <c:v>231940</c:v>
                </c:pt>
                <c:pt idx="5">
                  <c:v>26635.9</c:v>
                </c:pt>
                <c:pt idx="6">
                  <c:v>9609</c:v>
                </c:pt>
                <c:pt idx="7">
                  <c:v>55225</c:v>
                </c:pt>
                <c:pt idx="8">
                  <c:v>10914.8</c:v>
                </c:pt>
                <c:pt idx="9">
                  <c:v>55960.3</c:v>
                </c:pt>
                <c:pt idx="10">
                  <c:v>65535</c:v>
                </c:pt>
                <c:pt idx="11">
                  <c:v>32400</c:v>
                </c:pt>
                <c:pt idx="12">
                  <c:v>15700</c:v>
                </c:pt>
                <c:pt idx="13">
                  <c:v>68900</c:v>
                </c:pt>
                <c:pt idx="14">
                  <c:v>37920</c:v>
                </c:pt>
              </c:numCache>
            </c:numRef>
          </c:val>
        </c:ser>
        <c:marker val="1"/>
        <c:axId val="9193344"/>
        <c:axId val="9194880"/>
      </c:lineChart>
      <c:catAx>
        <c:axId val="91933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94880"/>
        <c:crosses val="autoZero"/>
        <c:auto val="1"/>
        <c:lblAlgn val="ctr"/>
        <c:lblOffset val="100"/>
      </c:catAx>
      <c:valAx>
        <c:axId val="9194880"/>
        <c:scaling>
          <c:orientation val="minMax"/>
        </c:scaling>
        <c:delete val="1"/>
        <c:axPos val="l"/>
        <c:numFmt formatCode="#,##0.00" sourceLinked="1"/>
        <c:tickLblPos val="nextTo"/>
        <c:crossAx val="919334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563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986,5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484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308,6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485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350,7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_-* #,##0.0_р_._-;\-* #,##0.0_р_._-;_-* "-"?_р_._-;_-@_-</c:formatCode>
                <c:ptCount val="4"/>
                <c:pt idx="0">
                  <c:v>666322.4</c:v>
                </c:pt>
                <c:pt idx="1">
                  <c:v>563986.5</c:v>
                </c:pt>
                <c:pt idx="2">
                  <c:v>484308.6</c:v>
                </c:pt>
                <c:pt idx="3">
                  <c:v>485350.7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_-* #,##0.0_р_._-;\-* #,##0.0_р_._-;_-* "-"?_р_._-;_-@_-</c:formatCode>
                <c:ptCount val="4"/>
                <c:pt idx="0">
                  <c:v>257532.2</c:v>
                </c:pt>
                <c:pt idx="1">
                  <c:v>267808</c:v>
                </c:pt>
                <c:pt idx="2">
                  <c:v>246476.1</c:v>
                </c:pt>
                <c:pt idx="3">
                  <c:v>250989.9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E67D26"/>
            </a:solidFill>
          </c:spPr>
          <c:dLbls>
            <c:dLbl>
              <c:idx val="0"/>
              <c:layout>
                <c:manualLayout>
                  <c:x val="1.6161503045234504E-2"/>
                  <c:y val="-3.2128419231177874E-2"/>
                </c:manualLayout>
              </c:layout>
              <c:showVal val="1"/>
            </c:dLbl>
            <c:dLbl>
              <c:idx val="1"/>
              <c:layout>
                <c:manualLayout>
                  <c:x val="2.3507640793068208E-2"/>
                  <c:y val="-2.57027353849423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395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2038413243501444E-2"/>
                  <c:y val="-3.42703138465898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845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3461377478337133E-3"/>
                  <c:y val="-2.57027353849423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795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_-* #,##0.0_р_._-;\-* #,##0.0_р_._-;_-* "-"?_р_._-;_-@_-</c:formatCode>
                <c:ptCount val="4"/>
                <c:pt idx="0">
                  <c:v>23356</c:v>
                </c:pt>
                <c:pt idx="1">
                  <c:v>26395</c:v>
                </c:pt>
                <c:pt idx="2">
                  <c:v>25845</c:v>
                </c:pt>
                <c:pt idx="3">
                  <c:v>25795</c:v>
                </c:pt>
              </c:numCache>
            </c:numRef>
          </c:val>
        </c:ser>
        <c:dLbls>
          <c:showVal val="1"/>
        </c:dLbls>
        <c:gapWidth val="75"/>
        <c:shape val="box"/>
        <c:axId val="71293952"/>
        <c:axId val="71352704"/>
        <c:axId val="0"/>
      </c:bar3DChart>
      <c:catAx>
        <c:axId val="712939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352704"/>
        <c:crosses val="autoZero"/>
        <c:auto val="1"/>
        <c:lblAlgn val="ctr"/>
        <c:lblOffset val="100"/>
      </c:catAx>
      <c:valAx>
        <c:axId val="71352704"/>
        <c:scaling>
          <c:orientation val="minMax"/>
        </c:scaling>
        <c:delete val="1"/>
        <c:axPos val="l"/>
        <c:numFmt formatCode="_-* #,##0.0_р_._-;\-* #,##0.0_р_._-;_-* &quot;-&quot;?_р_._-;_-@_-" sourceLinked="1"/>
        <c:majorTickMark val="none"/>
        <c:tickLblPos val="nextTo"/>
        <c:crossAx val="71293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769794764673304E-2"/>
          <c:y val="0.77233374946689692"/>
          <c:w val="0.92544164556511188"/>
          <c:h val="0.2121020927051895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9099958144368046E-2"/>
                  <c:y val="-1.1395933679614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183 939,0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692275495667734E-2"/>
                  <c:y val="2.2791867359228412E-3"/>
                </c:manualLayout>
              </c:layout>
              <c:showVal val="1"/>
            </c:dLbl>
            <c:dLbl>
              <c:idx val="2"/>
              <c:layout>
                <c:manualLayout>
                  <c:x val="2.3507640793068208E-2"/>
                  <c:y val="-2.2791867359228411E-2"/>
                </c:manualLayout>
              </c:layout>
              <c:showVal val="1"/>
            </c:dLbl>
            <c:dLbl>
              <c:idx val="3"/>
              <c:layout>
                <c:manualLayout>
                  <c:x val="1.3223047946100869E-2"/>
                  <c:y val="-2.05126806233055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191439</c:v>
                </c:pt>
                <c:pt idx="1">
                  <c:v>205668.1</c:v>
                </c:pt>
                <c:pt idx="2">
                  <c:v>182563</c:v>
                </c:pt>
                <c:pt idx="3">
                  <c:v>184515.5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dLbls>
            <c:dLbl>
              <c:idx val="0"/>
              <c:layout>
                <c:manualLayout>
                  <c:x val="1.0766622922134718E-2"/>
                  <c:y val="6.8375602077685093E-3"/>
                </c:manualLayout>
              </c:layout>
              <c:showVal val="1"/>
            </c:dLbl>
            <c:dLbl>
              <c:idx val="1"/>
              <c:layout>
                <c:manualLayout>
                  <c:x val="1.9019575678040395E-2"/>
                  <c:y val="1.1395933679614225E-2"/>
                </c:manualLayout>
              </c:layout>
              <c:showVal val="1"/>
            </c:dLbl>
            <c:dLbl>
              <c:idx val="2"/>
              <c:layout>
                <c:manualLayout>
                  <c:x val="1.370505249343839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0167432195975502E-2"/>
                  <c:y val="4.55837347184568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44687</c:v>
                </c:pt>
                <c:pt idx="1">
                  <c:v>43053.9</c:v>
                </c:pt>
                <c:pt idx="2">
                  <c:v>44937.9</c:v>
                </c:pt>
                <c:pt idx="3">
                  <c:v>45296.9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9F5FCF"/>
            </a:solidFill>
          </c:spPr>
          <c:dLbls>
            <c:dLbl>
              <c:idx val="0"/>
              <c:layout>
                <c:manualLayout>
                  <c:x val="1.7550415573053368E-2"/>
                  <c:y val="-6.837560207768509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6</a:t>
                    </a:r>
                    <a:r>
                      <a:rPr lang="ru-RU" baseline="0" dirty="0" smtClean="0"/>
                      <a:t> 606,2</a:t>
                    </a:r>
                    <a:r>
                      <a:rPr lang="en-US" dirty="0" smtClean="0"/>
                      <a:t>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47003499562647E-2"/>
                  <c:y val="-6.837560207768488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r>
                      <a:rPr lang="en-US" baseline="0" dirty="0" smtClean="0"/>
                      <a:t> 586</a:t>
                    </a:r>
                    <a:r>
                      <a:rPr lang="ru-RU" baseline="0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6161503045234508E-2"/>
                  <c:y val="-6.837560207768509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16 325,2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2416885389328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</a:t>
                    </a:r>
                    <a:r>
                      <a:rPr lang="ru-RU" baseline="0" dirty="0" smtClean="0"/>
                      <a:t> 377,5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23606.2</c:v>
                </c:pt>
                <c:pt idx="1">
                  <c:v>19727.099999999897</c:v>
                </c:pt>
                <c:pt idx="2">
                  <c:v>20359.099999999897</c:v>
                </c:pt>
                <c:pt idx="3">
                  <c:v>20359.099999999897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2359798775153299E-2"/>
                  <c:y val="-2.96294275669968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2 3</a:t>
                    </a:r>
                    <a:r>
                      <a:rPr lang="en-US" dirty="0" smtClean="0"/>
                      <a:t>00,0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1476049868766608E-2"/>
                  <c:y val="-2.2791867359228411E-2"/>
                </c:manualLayout>
              </c:layout>
              <c:showVal val="1"/>
            </c:dLbl>
            <c:dLbl>
              <c:idx val="2"/>
              <c:layout>
                <c:manualLayout>
                  <c:x val="2.3507655293088327E-2"/>
                  <c:y val="-2.9629427566996849E-2"/>
                </c:manualLayout>
              </c:layout>
              <c:showVal val="1"/>
            </c:dLbl>
            <c:dLbl>
              <c:idx val="3"/>
              <c:layout>
                <c:manualLayout>
                  <c:x val="1.6081036745406823E-2"/>
                  <c:y val="-2.50710540951512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2900</c:v>
                </c:pt>
                <c:pt idx="1">
                  <c:v>2500</c:v>
                </c:pt>
                <c:pt idx="2">
                  <c:v>2650</c:v>
                </c:pt>
                <c:pt idx="3">
                  <c:v>2800</c:v>
                </c:pt>
              </c:numCache>
            </c:numRef>
          </c:val>
        </c:ser>
        <c:gapWidth val="75"/>
        <c:shape val="cylinder"/>
        <c:axId val="74871936"/>
        <c:axId val="74873472"/>
        <c:axId val="0"/>
      </c:bar3DChart>
      <c:catAx>
        <c:axId val="748719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873472"/>
        <c:crosses val="autoZero"/>
        <c:auto val="1"/>
        <c:lblAlgn val="ctr"/>
        <c:lblOffset val="100"/>
      </c:catAx>
      <c:valAx>
        <c:axId val="74873472"/>
        <c:scaling>
          <c:orientation val="minMax"/>
        </c:scaling>
        <c:delete val="1"/>
        <c:axPos val="l"/>
        <c:numFmt formatCode="#,##0.0_р_." sourceLinked="1"/>
        <c:majorTickMark val="none"/>
        <c:tickLblPos val="nextTo"/>
        <c:crossAx val="748719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1.5277777777777781E-2"/>
          <c:y val="2.5071054095151202E-2"/>
          <c:w val="0.96944444444444755"/>
          <c:h val="0.736334525748798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9099958144368049E-2"/>
                  <c:y val="-1.139593367961418E-2"/>
                </c:manualLayout>
              </c:layout>
              <c:showVal val="1"/>
            </c:dLbl>
            <c:dLbl>
              <c:idx val="1"/>
              <c:layout>
                <c:manualLayout>
                  <c:x val="1.4692275495667739E-2"/>
                  <c:y val="2.2791867359228412E-3"/>
                </c:manualLayout>
              </c:layout>
              <c:showVal val="1"/>
            </c:dLbl>
            <c:dLbl>
              <c:idx val="2"/>
              <c:layout>
                <c:manualLayout>
                  <c:x val="2.3507640793068208E-2"/>
                  <c:y val="-2.2791867359228411E-2"/>
                </c:manualLayout>
              </c:layout>
              <c:showVal val="1"/>
            </c:dLbl>
            <c:dLbl>
              <c:idx val="3"/>
              <c:layout>
                <c:manualLayout>
                  <c:x val="1.3223047946100869E-2"/>
                  <c:y val="-2.05126806233055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8485</c:v>
                </c:pt>
                <c:pt idx="1">
                  <c:v>17045</c:v>
                </c:pt>
                <c:pt idx="2">
                  <c:v>16995</c:v>
                </c:pt>
                <c:pt idx="3">
                  <c:v>16945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dLbls>
            <c:dLbl>
              <c:idx val="0"/>
              <c:layout>
                <c:manualLayout>
                  <c:x val="1.9099958144368025E-2"/>
                  <c:y val="-2.2791867359228411E-2"/>
                </c:manualLayout>
              </c:layout>
              <c:showVal val="1"/>
            </c:dLbl>
            <c:dLbl>
              <c:idx val="1"/>
              <c:layout>
                <c:manualLayout>
                  <c:x val="1.7630730594801157E-2"/>
                  <c:y val="-4.5583734718456824E-3"/>
                </c:manualLayout>
              </c:layout>
              <c:showVal val="1"/>
            </c:dLbl>
            <c:dLbl>
              <c:idx val="2"/>
              <c:layout>
                <c:manualLayout>
                  <c:x val="2.2038413243501444E-2"/>
                  <c:y val="-4.5583734718456824E-3"/>
                </c:manualLayout>
              </c:layout>
              <c:showVal val="1"/>
            </c:dLbl>
            <c:dLbl>
              <c:idx val="3"/>
              <c:layout>
                <c:manualLayout>
                  <c:x val="1.3223047946100869E-2"/>
                  <c:y val="-1.36751204155371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4150</c:v>
                </c:pt>
                <c:pt idx="1">
                  <c:v>4850</c:v>
                </c:pt>
                <c:pt idx="2">
                  <c:v>4250</c:v>
                </c:pt>
                <c:pt idx="3">
                  <c:v>4150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solidFill>
              <a:srgbClr val="9F5FCF"/>
            </a:solidFill>
          </c:spPr>
          <c:dLbls>
            <c:dLbl>
              <c:idx val="0"/>
              <c:layout>
                <c:manualLayout>
                  <c:x val="1.6161503045234511E-2"/>
                  <c:y val="-1.139593367961418E-2"/>
                </c:manualLayout>
              </c:layout>
              <c:showVal val="1"/>
            </c:dLbl>
            <c:dLbl>
              <c:idx val="1"/>
              <c:layout>
                <c:manualLayout>
                  <c:x val="2.0569185693934677E-2"/>
                  <c:y val="-9.1167469436913527E-3"/>
                </c:manualLayout>
              </c:layout>
              <c:showVal val="1"/>
            </c:dLbl>
            <c:dLbl>
              <c:idx val="2"/>
              <c:layout>
                <c:manualLayout>
                  <c:x val="1.6161503045234511E-2"/>
                  <c:y val="-6.8375602077685093E-3"/>
                </c:manualLayout>
              </c:layout>
              <c:showVal val="1"/>
            </c:dLbl>
            <c:dLbl>
              <c:idx val="3"/>
              <c:layout>
                <c:manualLayout>
                  <c:x val="1.624168853893284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9772</c:v>
                </c:pt>
                <c:pt idx="1">
                  <c:v>3500</c:v>
                </c:pt>
                <c:pt idx="2">
                  <c:v>3600</c:v>
                </c:pt>
                <c:pt idx="3">
                  <c:v>3700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7915323441768496E-2"/>
                  <c:y val="-2.9629427566996894E-2"/>
                </c:manualLayout>
              </c:layout>
              <c:showVal val="1"/>
            </c:dLbl>
            <c:dLbl>
              <c:idx val="1"/>
              <c:layout>
                <c:manualLayout>
                  <c:x val="2.2864938757655412E-2"/>
                  <c:y val="-2.7350240831074214E-2"/>
                </c:manualLayout>
              </c:layout>
              <c:showVal val="1"/>
            </c:dLbl>
            <c:dLbl>
              <c:idx val="2"/>
              <c:layout>
                <c:manualLayout>
                  <c:x val="2.6285433070866292E-2"/>
                  <c:y val="-2.5071233558674081E-2"/>
                </c:manualLayout>
              </c:layout>
              <c:showVal val="1"/>
            </c:dLbl>
            <c:dLbl>
              <c:idx val="3"/>
              <c:layout>
                <c:manualLayout>
                  <c:x val="1.4692159808459023E-2"/>
                  <c:y val="-2.50710540951512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#,##0.0_р_.</c:formatCode>
                <c:ptCount val="4"/>
                <c:pt idx="0">
                  <c:v>949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</c:numCache>
            </c:numRef>
          </c:val>
        </c:ser>
        <c:gapWidth val="75"/>
        <c:shape val="cylinder"/>
        <c:axId val="79280000"/>
        <c:axId val="79281536"/>
        <c:axId val="0"/>
      </c:bar3DChart>
      <c:catAx>
        <c:axId val="792800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281536"/>
        <c:crosses val="autoZero"/>
        <c:auto val="1"/>
        <c:lblAlgn val="ctr"/>
        <c:lblOffset val="100"/>
      </c:catAx>
      <c:valAx>
        <c:axId val="79281536"/>
        <c:scaling>
          <c:orientation val="minMax"/>
        </c:scaling>
        <c:delete val="1"/>
        <c:axPos val="l"/>
        <c:numFmt formatCode="#,##0.0_р_." sourceLinked="1"/>
        <c:majorTickMark val="none"/>
        <c:tickLblPos val="nextTo"/>
        <c:crossAx val="79280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548228346456751E-2"/>
          <c:y val="0.83317752908520448"/>
          <c:w val="0.96751454505686385"/>
          <c:h val="0.1531473504992596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9F5FCF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98340.5</c:v>
                </c:pt>
                <c:pt idx="1">
                  <c:v>49781.4</c:v>
                </c:pt>
                <c:pt idx="2">
                  <c:v>704.7</c:v>
                </c:pt>
                <c:pt idx="3">
                  <c:v>1081.2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56633.7</c:v>
                </c:pt>
                <c:pt idx="1">
                  <c:v>37891.5</c:v>
                </c:pt>
                <c:pt idx="2">
                  <c:v>10159.799999999987</c:v>
                </c:pt>
                <c:pt idx="3">
                  <c:v>10484.4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495328.5</c:v>
                </c:pt>
                <c:pt idx="1">
                  <c:v>476313.59999999998</c:v>
                </c:pt>
                <c:pt idx="2">
                  <c:v>473444.1</c:v>
                </c:pt>
                <c:pt idx="3">
                  <c:v>473785.1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_р_.">
                  <c:v>12750.4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ПОСТУПЛЕНИЯ</c:v>
                </c:pt>
              </c:strCache>
            </c:strRef>
          </c:tx>
          <c:spPr>
            <a:solidFill>
              <a:srgbClr val="E67D26"/>
            </a:solidFill>
          </c:spPr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#,##0.0_р_.">
                  <c:v>3269.3</c:v>
                </c:pt>
              </c:numCache>
            </c:numRef>
          </c:val>
        </c:ser>
        <c:gapWidth val="75"/>
        <c:shape val="box"/>
        <c:axId val="79506432"/>
        <c:axId val="79516416"/>
        <c:axId val="0"/>
      </c:bar3DChart>
      <c:catAx>
        <c:axId val="7950643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16416"/>
        <c:crosses val="autoZero"/>
        <c:auto val="1"/>
        <c:lblAlgn val="ctr"/>
        <c:lblOffset val="100"/>
      </c:catAx>
      <c:valAx>
        <c:axId val="79516416"/>
        <c:scaling>
          <c:orientation val="minMax"/>
        </c:scaling>
        <c:axPos val="b"/>
        <c:numFmt formatCode="#,##0.0_р_.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5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5064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500" b="1">
              <a:latin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rgbClr val="DD2FAF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E67D26"/>
              </a:solidFill>
            </c:spPr>
          </c:dPt>
          <c:dPt>
            <c:idx val="7"/>
            <c:spPr>
              <a:solidFill>
                <a:srgbClr val="9F5FCF"/>
              </a:solidFill>
            </c:spPr>
          </c:dPt>
          <c:dLbls>
            <c:dLbl>
              <c:idx val="2"/>
              <c:layout>
                <c:manualLayout>
                  <c:x val="-0.26403466663206931"/>
                  <c:y val="-0.15215567506489064"/>
                </c:manualLayout>
              </c:layout>
              <c:showVal val="1"/>
            </c:dLbl>
            <c:dLbl>
              <c:idx val="6"/>
              <c:layout>
                <c:manualLayout>
                  <c:x val="1.9598332521431408E-2"/>
                  <c:y val="-0.10074603824661574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1.8</c:v>
                </c:pt>
                <c:pt idx="2">
                  <c:v>64.099999999999994</c:v>
                </c:pt>
                <c:pt idx="3">
                  <c:v>0.1</c:v>
                </c:pt>
                <c:pt idx="4">
                  <c:v>12.3</c:v>
                </c:pt>
                <c:pt idx="5">
                  <c:v>1.1000000000000001</c:v>
                </c:pt>
                <c:pt idx="6">
                  <c:v>3.8</c:v>
                </c:pt>
                <c:pt idx="7">
                  <c:v>16.7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8055704870851704E-2"/>
          <c:y val="7.087686156143598E-2"/>
          <c:w val="0.82611090580257907"/>
          <c:h val="0.828926972836274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E67D26"/>
              </a:solidFill>
            </c:spPr>
          </c:dPt>
          <c:dPt>
            <c:idx val="7"/>
            <c:spPr>
              <a:solidFill>
                <a:srgbClr val="9F5FCF"/>
              </a:solidFill>
            </c:spPr>
          </c:dPt>
          <c:dLbls>
            <c:dLbl>
              <c:idx val="1"/>
              <c:delete val="1"/>
            </c:dLbl>
            <c:dLbl>
              <c:idx val="2"/>
              <c:layout>
                <c:manualLayout>
                  <c:x val="-0.2533301977121164"/>
                  <c:y val="-0.13199193119670313"/>
                </c:manualLayout>
              </c:layout>
              <c:showVal val="1"/>
            </c:dLbl>
            <c:dLbl>
              <c:idx val="6"/>
              <c:layout>
                <c:manualLayout>
                  <c:x val="8.4117588595297901E-2"/>
                  <c:y val="-0.1254065351480858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</c:v>
                </c:pt>
                <c:pt idx="2">
                  <c:v>67.3</c:v>
                </c:pt>
                <c:pt idx="3">
                  <c:v>0.1</c:v>
                </c:pt>
                <c:pt idx="4">
                  <c:v>12.9</c:v>
                </c:pt>
                <c:pt idx="5">
                  <c:v>1.2</c:v>
                </c:pt>
                <c:pt idx="6">
                  <c:v>2.2000000000000002</c:v>
                </c:pt>
                <c:pt idx="7">
                  <c:v>16.2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2444496704798062"/>
          <c:y val="9.9154736040440228E-2"/>
          <c:w val="0.82666593875460004"/>
          <c:h val="0.822797373410234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E67D26"/>
              </a:solidFill>
            </c:spPr>
          </c:dPt>
          <c:dPt>
            <c:idx val="7"/>
            <c:spPr>
              <a:solidFill>
                <a:srgbClr val="9F5FCF"/>
              </a:solidFill>
            </c:spPr>
          </c:dPt>
          <c:dLbls>
            <c:dLbl>
              <c:idx val="1"/>
              <c:delete val="1"/>
            </c:dLbl>
            <c:dLbl>
              <c:idx val="2"/>
              <c:layout>
                <c:manualLayout>
                  <c:x val="-0.22666341905897769"/>
                  <c:y val="-0.16969194634544729"/>
                </c:manualLayout>
              </c:layout>
              <c:showVal val="1"/>
            </c:dLbl>
            <c:dLbl>
              <c:idx val="3"/>
              <c:layout>
                <c:manualLayout>
                  <c:x val="1.6746177061810995E-2"/>
                  <c:y val="6.0942737014089504E-2"/>
                </c:manualLayout>
              </c:layout>
              <c:showVal val="1"/>
            </c:dLbl>
            <c:dLbl>
              <c:idx val="6"/>
              <c:layout>
                <c:manualLayout>
                  <c:x val="8.348381515512926E-2"/>
                  <c:y val="-7.9924036039450724E-2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Лист1!$A$2:$A$9</c:f>
              <c:numCache>
                <c:formatCode>General</c:formatCode>
                <c:ptCount val="8"/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0</c:v>
                </c:pt>
                <c:pt idx="2">
                  <c:v>67.3</c:v>
                </c:pt>
                <c:pt idx="3">
                  <c:v>0.1</c:v>
                </c:pt>
                <c:pt idx="4">
                  <c:v>12.9</c:v>
                </c:pt>
                <c:pt idx="5">
                  <c:v>1.1000000000000001</c:v>
                </c:pt>
                <c:pt idx="6">
                  <c:v>2.4</c:v>
                </c:pt>
                <c:pt idx="7">
                  <c:v>16.100000000000001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085835668846479"/>
          <c:y val="0"/>
          <c:w val="0.66415921526758936"/>
          <c:h val="0.55729947646911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0.23093220338983125"/>
                  <c:y val="9.6439616637270492E-2"/>
                </c:manualLayout>
              </c:layout>
              <c:showVal val="1"/>
            </c:dLbl>
            <c:dLbl>
              <c:idx val="1"/>
              <c:layout>
                <c:manualLayout>
                  <c:x val="0.18997175141243081"/>
                  <c:y val="-0.1151943410136536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12215.6</c:v>
                </c:pt>
                <c:pt idx="1">
                  <c:v>23398.400000000001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4.5197740112994364E-2"/>
          <c:y val="0.68106945883143422"/>
          <c:w val="0.87042239423461898"/>
          <c:h val="0.21226462107001873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DB07C-99F6-40A9-998B-588AF7979EAC}" type="doc">
      <dgm:prSet loTypeId="urn:microsoft.com/office/officeart/2005/8/layout/arrow2" loCatId="process" qsTypeId="urn:microsoft.com/office/officeart/2005/8/quickstyle/simple1" qsCatId="simple" csTypeId="urn:microsoft.com/office/officeart/2005/8/colors/accent1_1" csCatId="accent1" phldr="1"/>
      <dgm:spPr/>
    </dgm:pt>
    <dgm:pt modelId="{4F0B2554-383F-45F9-A3DD-BA501CF1FD16}">
      <dgm:prSet phldrT="[Текст]" custT="1"/>
      <dgm:spPr>
        <a:ln w="31750">
          <a:solidFill>
            <a:srgbClr val="E67D26"/>
          </a:solidFill>
        </a:ln>
      </dgm:spPr>
      <dgm:t>
        <a:bodyPr anchor="ctr"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Составление проекта бюджета (июль – 15 ноября)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8063170-AEE5-416E-B5AF-AA4931A4AF9D}" type="sib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7F69CC96-B190-41FA-BBAC-1999AA59A67C}" type="parTrans" cxnId="{8B64EABA-31D4-4022-B143-D6097392CEA7}">
      <dgm:prSet/>
      <dgm:spPr/>
      <dgm:t>
        <a:bodyPr/>
        <a:lstStyle/>
        <a:p>
          <a:pPr algn="l"/>
          <a:endParaRPr lang="ru-RU"/>
        </a:p>
      </dgm:t>
    </dgm:pt>
    <dgm:pt modelId="{2AED90E6-2C4A-4126-9288-4051AF26BB76}" type="pres">
      <dgm:prSet presAssocID="{B3ADB07C-99F6-40A9-998B-588AF7979EAC}" presName="arrowDiagram" presStyleCnt="0">
        <dgm:presLayoutVars>
          <dgm:chMax val="5"/>
          <dgm:dir/>
          <dgm:resizeHandles val="exact"/>
        </dgm:presLayoutVars>
      </dgm:prSet>
      <dgm:spPr/>
    </dgm:pt>
    <dgm:pt modelId="{7B8BE4FE-D6C3-4A28-9FBD-B033AA1DA25A}" type="pres">
      <dgm:prSet presAssocID="{B3ADB07C-99F6-40A9-998B-588AF7979EAC}" presName="arrow" presStyleLbl="bgShp" presStyleIdx="0" presStyleCnt="1"/>
      <dgm:spPr>
        <a:solidFill>
          <a:schemeClr val="accent3">
            <a:lumMod val="75000"/>
          </a:schemeClr>
        </a:solidFill>
      </dgm:spPr>
    </dgm:pt>
    <dgm:pt modelId="{BC0E1D2A-C9DF-43E8-B30D-18648CCA1E3F}" type="pres">
      <dgm:prSet presAssocID="{B3ADB07C-99F6-40A9-998B-588AF7979EAC}" presName="arrowDiagram1" presStyleCnt="0">
        <dgm:presLayoutVars>
          <dgm:bulletEnabled val="1"/>
        </dgm:presLayoutVars>
      </dgm:prSet>
      <dgm:spPr/>
    </dgm:pt>
    <dgm:pt modelId="{CB4EB505-E243-4051-B5CC-CD37052B4E30}" type="pres">
      <dgm:prSet presAssocID="{4F0B2554-383F-45F9-A3DD-BA501CF1FD16}" presName="bullet1" presStyleLbl="node1" presStyleIdx="0" presStyleCnt="1" custScaleX="47806" custScaleY="47805" custLinFactX="-419935" custLinFactY="200000" custLinFactNeighborX="-500000" custLinFactNeighborY="204395"/>
      <dgm:spPr>
        <a:solidFill>
          <a:srgbClr val="E67D26"/>
        </a:solidFill>
        <a:ln>
          <a:solidFill>
            <a:schemeClr val="bg1"/>
          </a:solidFill>
        </a:ln>
      </dgm:spPr>
    </dgm:pt>
    <dgm:pt modelId="{F3141745-C2B7-47FA-BFDA-D157A5D6C9CD}" type="pres">
      <dgm:prSet presAssocID="{4F0B2554-383F-45F9-A3DD-BA501CF1FD16}" presName="textBox1" presStyleLbl="revTx" presStyleIdx="0" presStyleCnt="1" custFlipVert="0" custScaleX="196876" custScaleY="8536" custLinFactNeighborX="3711" custLinFactNeighborY="45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C3F03-C8A6-4DBF-8FAA-9E57720D4126}" type="presOf" srcId="{4F0B2554-383F-45F9-A3DD-BA501CF1FD16}" destId="{F3141745-C2B7-47FA-BFDA-D157A5D6C9CD}" srcOrd="0" destOrd="0" presId="urn:microsoft.com/office/officeart/2005/8/layout/arrow2"/>
    <dgm:cxn modelId="{8B64EABA-31D4-4022-B143-D6097392CEA7}" srcId="{B3ADB07C-99F6-40A9-998B-588AF7979EAC}" destId="{4F0B2554-383F-45F9-A3DD-BA501CF1FD16}" srcOrd="0" destOrd="0" parTransId="{7F69CC96-B190-41FA-BBAC-1999AA59A67C}" sibTransId="{08063170-AEE5-416E-B5AF-AA4931A4AF9D}"/>
    <dgm:cxn modelId="{83EA2811-B641-4E4F-B5D7-44DF6CD7BF77}" type="presOf" srcId="{B3ADB07C-99F6-40A9-998B-588AF7979EAC}" destId="{2AED90E6-2C4A-4126-9288-4051AF26BB76}" srcOrd="0" destOrd="0" presId="urn:microsoft.com/office/officeart/2005/8/layout/arrow2"/>
    <dgm:cxn modelId="{587AFF6C-827E-4CFD-841F-04E65BC883BF}" type="presParOf" srcId="{2AED90E6-2C4A-4126-9288-4051AF26BB76}" destId="{7B8BE4FE-D6C3-4A28-9FBD-B033AA1DA25A}" srcOrd="0" destOrd="0" presId="urn:microsoft.com/office/officeart/2005/8/layout/arrow2"/>
    <dgm:cxn modelId="{5C818CF2-A486-443F-9A92-C0BDD4F3E9F8}" type="presParOf" srcId="{2AED90E6-2C4A-4126-9288-4051AF26BB76}" destId="{BC0E1D2A-C9DF-43E8-B30D-18648CCA1E3F}" srcOrd="1" destOrd="0" presId="urn:microsoft.com/office/officeart/2005/8/layout/arrow2"/>
    <dgm:cxn modelId="{DC3A8361-9F11-4A43-88D9-12E23692446A}" type="presParOf" srcId="{BC0E1D2A-C9DF-43E8-B30D-18648CCA1E3F}" destId="{CB4EB505-E243-4051-B5CC-CD37052B4E30}" srcOrd="0" destOrd="0" presId="urn:microsoft.com/office/officeart/2005/8/layout/arrow2"/>
    <dgm:cxn modelId="{BFE5382D-7B87-426E-913F-10137E269C05}" type="presParOf" srcId="{BC0E1D2A-C9DF-43E8-B30D-18648CCA1E3F}" destId="{F3141745-C2B7-47FA-BFDA-D157A5D6C9CD}" srcOrd="1" destOrd="0" presId="urn:microsoft.com/office/officeart/2005/8/layout/arrow2"/>
  </dgm:cxnLst>
  <dgm:bg/>
  <dgm:whole>
    <a:ln w="6350" cap="flat" cmpd="sng" algn="ctr">
      <a:noFill/>
      <a:prstDash val="solid"/>
      <a:round/>
      <a:headEnd type="none" w="med" len="med"/>
      <a:tailEnd type="none" w="med" len="med"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0.13281</cdr:x>
      <cdr:y>0.0641</cdr:y>
    </cdr:from>
    <cdr:to>
      <cdr:x>0.25781</cdr:x>
      <cdr:y>0.11539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14414" y="357190"/>
          <a:ext cx="1143024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257 532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,2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0.53125</cdr:x>
      <cdr:y>0.08974</cdr:y>
    </cdr:from>
    <cdr:to>
      <cdr:x>0.65625</cdr:x>
      <cdr:y>0.14103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57749" y="500060"/>
          <a:ext cx="1143023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246 476,1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0.34374</cdr:x>
      <cdr:y>0.05128</cdr:y>
    </cdr:from>
    <cdr:to>
      <cdr:x>0.46875</cdr:x>
      <cdr:y>0.10257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143136" y="285755"/>
          <a:ext cx="1143136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267 808,0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0.73437</cdr:x>
      <cdr:y>0.08974</cdr:y>
    </cdr:from>
    <cdr:to>
      <cdr:x>0.85937</cdr:x>
      <cdr:y>0.14103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715079" y="500060"/>
          <a:ext cx="1143024" cy="285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250 989,9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0.84375</cdr:x>
      <cdr:y>0.01282</cdr:y>
    </cdr:from>
    <cdr:to>
      <cdr:x>1</cdr:x>
      <cdr:y>0.08974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7715272" y="71438"/>
          <a:ext cx="1428728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0.13506</cdr:x>
      <cdr:y>0.67568</cdr:y>
    </cdr:from>
    <cdr:to>
      <cdr:x>0.21451</cdr:x>
      <cdr:y>0.72973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14405" y="3571922"/>
          <a:ext cx="714389" cy="2857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0.11123</cdr:x>
      <cdr:y>0.5</cdr:y>
    </cdr:from>
    <cdr:to>
      <cdr:x>0.18273</cdr:x>
      <cdr:y>0.55405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00100" y="2643206"/>
          <a:ext cx="642942" cy="2857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8,8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0.3178</cdr:x>
      <cdr:y>0.14865</cdr:y>
    </cdr:from>
    <cdr:to>
      <cdr:x>0.40519</cdr:x>
      <cdr:y>0.2027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857530" y="785825"/>
          <a:ext cx="785776" cy="2857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7,6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0.34163</cdr:x>
      <cdr:y>0.32432</cdr:y>
    </cdr:from>
    <cdr:to>
      <cdr:x>0.42902</cdr:x>
      <cdr:y>0.37838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071800" y="1714489"/>
          <a:ext cx="785820" cy="2857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7,8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0.36547</cdr:x>
      <cdr:y>0.5</cdr:y>
    </cdr:from>
    <cdr:to>
      <cdr:x>0.44491</cdr:x>
      <cdr:y>0.55405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286160" y="2643206"/>
          <a:ext cx="714336" cy="2857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84,5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0.45286</cdr:x>
      <cdr:y>0.67568</cdr:y>
    </cdr:from>
    <cdr:to>
      <cdr:x>0.54025</cdr:x>
      <cdr:y>0.72973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071934" y="3571900"/>
          <a:ext cx="785816" cy="2857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4,3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0.78655</cdr:x>
      <cdr:y>0.67568</cdr:y>
    </cdr:from>
    <cdr:to>
      <cdr:x>0.866</cdr:x>
      <cdr:y>0.72974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072330" y="3571900"/>
          <a:ext cx="714382" cy="2857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1,9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0.22246</cdr:x>
      <cdr:y>0.67568</cdr:y>
    </cdr:from>
    <cdr:to>
      <cdr:x>0.30985</cdr:x>
      <cdr:y>0.72973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000232" y="3571900"/>
          <a:ext cx="785815" cy="2857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,5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0.16684</cdr:x>
      <cdr:y>0.5</cdr:y>
    </cdr:from>
    <cdr:to>
      <cdr:x>0.24629</cdr:x>
      <cdr:y>0.55405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1500166" y="2643206"/>
          <a:ext cx="714380" cy="2857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6,7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0.13506</cdr:x>
      <cdr:y>0.32432</cdr:y>
    </cdr:from>
    <cdr:to>
      <cdr:x>0.21451</cdr:x>
      <cdr:y>0.37838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1214405" y="1714489"/>
          <a:ext cx="714389" cy="2857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2,1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0.14301</cdr:x>
      <cdr:y>0.13514</cdr:y>
    </cdr:from>
    <cdr:to>
      <cdr:x>0.21451</cdr:x>
      <cdr:y>0.18919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1285852" y="714380"/>
          <a:ext cx="642942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2,2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0.87394</cdr:x>
      <cdr:y>0.67568</cdr:y>
    </cdr:from>
    <cdr:to>
      <cdr:x>0.95339</cdr:x>
      <cdr:y>0.72974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7858148" y="3571900"/>
          <a:ext cx="714382" cy="2857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0,8</a:t>
          </a:r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9525-B183-4CE5-915D-FF057A7D41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9FDD-CEB2-4AB0-882A-EB26DF16C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071538" y="214290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altLang="ru-RU" sz="2400" b="1" dirty="0" smtClean="0">
                <a:solidFill>
                  <a:srgbClr val="0066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207167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altLang="ru-RU" sz="5400" b="1" dirty="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ДЛЯ ГРАЖДАН 2017-2019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6532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РАСХОДНОЙ ЧАСТИ БЮДЖЕТА             НА 2017 ГОД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3786182" y="5286388"/>
            <a:ext cx="1714512" cy="157161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МБТ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38 785,7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(36 140,7)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74" y="5286388"/>
            <a:ext cx="1714512" cy="157161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35 226,5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(49 154,8)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29190" y="5143512"/>
            <a:ext cx="1928826" cy="1714488"/>
          </a:xfrm>
          <a:prstGeom prst="ellipse">
            <a:avLst/>
          </a:prstGeom>
          <a:solidFill>
            <a:srgbClr val="DD2FAF"/>
          </a:solidFill>
          <a:ln>
            <a:solidFill>
              <a:srgbClr val="DD2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69 364,2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(69 357,1)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0562" y="4000504"/>
            <a:ext cx="1857388" cy="17859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и спорт  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84 095,7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(86 201,2)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71736" y="3357562"/>
            <a:ext cx="2571768" cy="2428892"/>
          </a:xfrm>
          <a:prstGeom prst="ellipse">
            <a:avLst/>
          </a:prstGeom>
          <a:solidFill>
            <a:srgbClr val="E67D26"/>
          </a:solidFill>
          <a:ln>
            <a:solidFill>
              <a:srgbClr val="E67D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590 193,0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(605 971,3)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>
          <a:xfrm>
            <a:off x="1357290" y="5357826"/>
            <a:ext cx="1714512" cy="1500174"/>
          </a:xfrm>
          <a:prstGeom prst="ellipse">
            <a:avLst/>
          </a:prstGeom>
          <a:solidFill>
            <a:srgbClr val="BD5419"/>
          </a:solidFill>
          <a:ln>
            <a:solidFill>
              <a:srgbClr val="BD54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 экономика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2 488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,2         (65 099,9)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928794" y="4643446"/>
            <a:ext cx="135732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18 624,1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(95 476,3)</a:t>
            </a:r>
          </a:p>
        </p:txBody>
      </p:sp>
      <p:graphicFrame>
        <p:nvGraphicFramePr>
          <p:cNvPr id="16386" name="Object 34"/>
          <p:cNvGraphicFramePr>
            <a:graphicFrameLocks noChangeAspect="1"/>
          </p:cNvGraphicFramePr>
          <p:nvPr/>
        </p:nvGraphicFramePr>
        <p:xfrm>
          <a:off x="714348" y="2500306"/>
          <a:ext cx="7143800" cy="5357850"/>
        </p:xfrm>
        <a:graphic>
          <a:graphicData uri="http://schemas.openxmlformats.org/presentationml/2006/ole">
            <p:oleObj spid="_x0000_s16386" r:id="rId4" imgW="0" imgH="0" progId="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500298" y="4572008"/>
            <a:ext cx="321471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871 181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15272" y="1000108"/>
            <a:ext cx="142872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15 0.01365 C 0.03994 -0.23427 -0.01094 -0.48242 -0.05504 -0.50763 C -0.09947 -0.5326 -0.15539 -0.2012 -0.17483 -0.13852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17 -0.13761 C 0.12639 -0.42716 0.0783 -0.71647 0.03646 -0.76827 C -0.00521 -0.82031 -0.05591 -0.50787 -0.07639 -0.45352 C -0.09653 -0.39802 -0.08455 -0.44011 -0.08646 -0.4371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04 -0.12581 C 0.0316 -0.45144 -0.01666 -0.77683 -0.04687 -0.85107 C -0.07725 -0.92507 -0.09184 -0.62211 -0.10156 -0.57239 C -0.11111 -0.52174 -0.10451 -0.5525 -0.10521 -0.54903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0.108 L -0.07865 -0.615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06 0.00231 C -0.19046 -0.34158 -0.13768 -0.68478 -0.10625 -0.78215 C -0.07465 -0.87928 -0.06267 -0.61448 -0.05399 -0.5828 " pathEditMode="relative" rAng="0" ptsTypes="aaA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55 0.04949 C -0.06424 -0.20537 -0.01875 -0.4593 0.02326 -0.52012 C 0.0651 -0.58049 0.12222 -0.34852 0.14236 -0.31383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72 -0.00254 C 0.13872 -0.29371 0.23889 -0.58511 0.30573 -0.59621 C 0.37257 -0.60708 0.41823 -0.15865 0.44046 -0.07169 " pathEditMode="relative" rAng="0" ptsTypes="aaA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9" grpId="1" animBg="1"/>
      <p:bldP spid="10" grpId="1" animBg="1"/>
      <p:bldP spid="11" grpId="1" animBg="1"/>
      <p:bldP spid="15" grpId="1" animBg="1"/>
      <p:bldP spid="16" grpId="1" animBg="1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8215338" cy="724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НА 2017 И ПЛАНОВЫЙ ПЕРИОД 2018-2019 ГОДОВ</a:t>
            </a:r>
            <a:endParaRPr lang="ru-RU" sz="2400" dirty="0"/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928670"/>
          <a:ext cx="6500827" cy="5726028"/>
        </p:xfrm>
        <a:graphic>
          <a:graphicData uri="http://schemas.openxmlformats.org/drawingml/2006/table">
            <a:tbl>
              <a:tblPr/>
              <a:tblGrid>
                <a:gridCol w="2775634"/>
                <a:gridCol w="1022602"/>
                <a:gridCol w="876516"/>
                <a:gridCol w="956064"/>
                <a:gridCol w="870011"/>
              </a:tblGrid>
              <a:tr h="1978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Наименование муниципальной программы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Сумма, тыс.руб.</a:t>
                      </a: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3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/>
                        </a:rPr>
                        <a:t>2016</a:t>
                      </a:r>
                      <a:r>
                        <a:rPr lang="ru-RU" sz="1800" b="1" i="0" u="none" strike="noStrike" dirty="0" smtClean="0">
                          <a:latin typeface="Times New Roman"/>
                        </a:rPr>
                        <a:t>      </a:t>
                      </a:r>
                      <a:r>
                        <a:rPr lang="ru-RU" sz="1300" b="1" i="0" u="none" strike="noStrike" dirty="0" smtClean="0">
                          <a:latin typeface="Times New Roman"/>
                        </a:rPr>
                        <a:t>(на</a:t>
                      </a:r>
                      <a:r>
                        <a:rPr lang="ru-RU" sz="1300" b="1" i="0" u="none" strike="noStrike" baseline="0" dirty="0" smtClean="0">
                          <a:latin typeface="Times New Roman"/>
                        </a:rPr>
                        <a:t> 1.01.2016)</a:t>
                      </a:r>
                      <a:endParaRPr lang="ru-RU" sz="13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2017</a:t>
                      </a: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2018</a:t>
                      </a: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Times New Roman"/>
                        </a:rPr>
                        <a:t>2019</a:t>
                      </a:r>
                    </a:p>
                  </a:txBody>
                  <a:tcPr marL="5484" marR="5484" marT="548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977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экономики на период до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2020г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Times New Roman"/>
                        </a:rPr>
                        <a:t>550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350,0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91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жилья и </a:t>
                      </a:r>
                      <a:r>
                        <a:rPr lang="ru-RU" sz="1400" b="1" i="0" u="none" strike="noStrike" dirty="0" err="1">
                          <a:latin typeface="Times New Roman"/>
                        </a:rPr>
                        <a:t>жилищно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- коммунального хозяйства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34 576,9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15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855,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2FAF"/>
                    </a:solidFill>
                  </a:tcPr>
                </a:tc>
              </a:tr>
              <a:tr h="339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образования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563 704,4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558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524,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509 390,9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512 997,7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5043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Создание условий для развития социальной сферы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1 050,0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950,0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5419"/>
                    </a:solidFill>
                  </a:tcPr>
                </a:tc>
              </a:tr>
              <a:tr h="610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культуры, физической культуры и спорта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106 502,4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107 169,5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97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462,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98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428,</a:t>
                      </a:r>
                      <a:r>
                        <a:rPr lang="en-US" sz="1400" b="1" i="0" u="none" strike="noStrike" dirty="0" smtClean="0"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55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Развитие муниципального управления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9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922,7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9 772,5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9 116,2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8 574,6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28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Обеспечение безопасности населения и муниципального имущества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42 683,8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32 835,1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16 555,2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 377,5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7D26"/>
                    </a:solidFill>
                  </a:tcPr>
                </a:tc>
              </a:tr>
              <a:tr h="5857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 направления деятельности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latin typeface="Times New Roman"/>
                        </a:rPr>
                        <a:t>145 712,0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145 624,5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122 805,2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122 607,3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5FCF"/>
                    </a:solidFill>
                  </a:tcPr>
                </a:tc>
              </a:tr>
              <a:tr h="6682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/>
                        </a:rPr>
                        <a:t>ИТОГО:</a:t>
                      </a: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904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702,2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871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181,6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756 629,6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762</a:t>
                      </a:r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 135,5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5484" marR="5484" marT="5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500826" y="857232"/>
          <a:ext cx="2928926" cy="281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6500826" y="2571744"/>
          <a:ext cx="2857488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429388" y="4071942"/>
          <a:ext cx="2857488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86776" y="2786058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86776" y="4429132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6776" y="6143644"/>
            <a:ext cx="85722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642942"/>
          </a:xfrm>
        </p:spPr>
        <p:txBody>
          <a:bodyPr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И РАСХОДЫ БЮДЖЕТА НА 2017 ГОД               НА 1 ЖИТЕЛЯ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0" y="1714488"/>
          <a:ext cx="44958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143372" y="1357298"/>
          <a:ext cx="500062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642910" y="857232"/>
            <a:ext cx="3571900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ДОХОДЫ– 35 614,0 РУБЛЕЙ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(37 797,0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857232"/>
            <a:ext cx="3571900" cy="571504"/>
          </a:xfrm>
          <a:prstGeom prst="roundRect">
            <a:avLst/>
          </a:prstGeom>
          <a:solidFill>
            <a:srgbClr val="8CB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– 36 153,0 РУБЛЯ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(37 797,0 РУБЛЕЙ)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РАСХОДЫ НА 1 ЖИТЕЛЯ В РАЗРЕЗЕ МУНИЦИПАЛЬНЫХ ОБРАЗОВАНИЙ</a:t>
            </a:r>
            <a:endParaRPr lang="ru-RU" sz="2400" b="1" dirty="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595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929586" y="785794"/>
            <a:ext cx="107157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214950"/>
            <a:ext cx="77867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 1     2       3     4     5      6       7     8     9    10    11    12   13    14    15     16    17   18   19   20  </a:t>
            </a:r>
            <a:endParaRPr lang="ru-RU" sz="1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chart seriesIdx="-4" categoryIdx="1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chart seriesIdx="-4" categoryIdx="1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1" uiExpand="1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653210"/>
          </a:xfrm>
        </p:spPr>
        <p:txBody>
          <a:bodyPr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БЮДЖЕТА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034" y="1142984"/>
            <a:ext cx="2571768" cy="64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муниципального долга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785926"/>
            <a:ext cx="3357586" cy="12858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1.01.2018 – 3 333,4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1.01.2019 – 3 233,4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1.01.2020 – 3 133,4 тыс.руб.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3571876"/>
            <a:ext cx="2571768" cy="857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расходов на обслуживание муниципального долга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429132"/>
            <a:ext cx="335758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2017 – 141,1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– 149,8 тыс.руб.;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– 158,2 тыс.руб.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00562" y="928670"/>
            <a:ext cx="4143404" cy="78581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долг муниципального района возникает в силу осуществления заимствований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7686" y="1857364"/>
            <a:ext cx="4500594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ЗАИМСТВОВАНИЯ НЕОБХОДИМЫ ДЛЯ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286380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286644" y="2500306"/>
            <a:ext cx="642942" cy="78581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86578" y="3357562"/>
            <a:ext cx="1928826" cy="714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Погашения долговых обязательств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6407458" y="2879426"/>
            <a:ext cx="468273" cy="2996181"/>
          </a:xfrm>
          <a:prstGeom prst="rightBrace">
            <a:avLst/>
          </a:prstGeom>
          <a:noFill/>
          <a:ln w="349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57752" y="4714884"/>
            <a:ext cx="3571900" cy="7858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заимствования подлежат учету в долговой книге муниципального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686" y="5500702"/>
            <a:ext cx="4500594" cy="1000132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Банковские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кредиты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гарантий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 О ДОЛГОВЫХ ОБЯЗАТЕЛЬСТВАХ МУНИЦИПАЛЬНЫХ ОБРАЗОВАНИЙ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РЕСПУБЛИКИ КОМИ НА 1 НОЯБРЯ 2016 ГОДА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072430" y="1071546"/>
            <a:ext cx="107157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1214399"/>
          <a:ext cx="9144000" cy="56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2571744"/>
            <a:ext cx="8715436" cy="17859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СОСТАВЛЕНИЯ, УТВЕРЖДЕНИЯ И ИСПОЛНЕНИЯ БЮДЖЕТА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1714480" y="4214818"/>
            <a:ext cx="357190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14612" y="3429000"/>
            <a:ext cx="500066" cy="500066"/>
          </a:xfrm>
          <a:prstGeom prst="ellipse">
            <a:avLst/>
          </a:prstGeom>
          <a:solidFill>
            <a:srgbClr val="AC26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214810" y="2714620"/>
            <a:ext cx="642942" cy="64294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857884" y="2071678"/>
            <a:ext cx="857256" cy="785818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00034" y="5786454"/>
            <a:ext cx="1143008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71538" y="6357958"/>
            <a:ext cx="857256" cy="1588"/>
          </a:xfrm>
          <a:prstGeom prst="line">
            <a:avLst/>
          </a:prstGeom>
          <a:ln w="31750">
            <a:solidFill>
              <a:srgbClr val="E67D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215208" y="5214950"/>
            <a:ext cx="1285090" cy="794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28860" y="5715016"/>
            <a:ext cx="6858048" cy="357190"/>
          </a:xfrm>
          <a:prstGeom prst="rect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проекта бюджета (15 ноября – 15 декабря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5143512"/>
            <a:ext cx="6000760" cy="357190"/>
          </a:xfrm>
          <a:prstGeom prst="rect">
            <a:avLst/>
          </a:prstGeom>
          <a:noFill/>
          <a:ln w="31750">
            <a:solidFill>
              <a:srgbClr val="AC26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бюджета (1 января – 31 декабря)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4572008"/>
            <a:ext cx="5357818" cy="357190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за исполнением (1 января – 31 декабря)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29058" y="3786190"/>
            <a:ext cx="5357850" cy="57150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и утверждение годового отчета (передается администрацией в Совет не позднее 1 мая)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43505" y="4500173"/>
            <a:ext cx="1571636" cy="794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749537" y="3893347"/>
            <a:ext cx="1643868" cy="79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429653" y="2999975"/>
            <a:ext cx="1571636" cy="794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857356" y="5857892"/>
            <a:ext cx="642942" cy="1588"/>
          </a:xfrm>
          <a:prstGeom prst="line">
            <a:avLst/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928926" y="5286388"/>
            <a:ext cx="214314" cy="1588"/>
          </a:xfrm>
          <a:prstGeom prst="line">
            <a:avLst/>
          </a:prstGeom>
          <a:ln w="31750">
            <a:solidFill>
              <a:srgbClr val="AC2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571868" y="4714884"/>
            <a:ext cx="214314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868" y="3071810"/>
            <a:ext cx="857256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6" grpId="0" animBg="1"/>
      <p:bldP spid="17" grpId="0" animBg="1"/>
      <p:bldP spid="19" grpId="0" animBg="1"/>
      <p:bldP spid="20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4" name="Rectangle 2"/>
          <p:cNvSpPr>
            <a:spLocks noGrp="1"/>
          </p:cNvSpPr>
          <p:nvPr>
            <p:ph idx="1"/>
          </p:nvPr>
        </p:nvSpPr>
        <p:spPr>
          <a:xfrm>
            <a:off x="457200" y="214290"/>
            <a:ext cx="8362950" cy="6215106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ОБЩИЕ ПАРАМЕТРЫ БЮДЖЕТА НА 2017 ГОД И ПЛАНОВЫЙ ПЕРИОД 2018-2019 ГОДОВ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Тыс.руб</a:t>
            </a:r>
            <a:r>
              <a:rPr lang="ru-RU" alt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altLang="ru-RU" sz="16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b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6666"/>
                </a:solidFill>
                <a:latin typeface="Arial" charset="0"/>
              </a:rPr>
              <a:t>                                             </a:t>
            </a:r>
            <a:endParaRPr lang="ru-RU" altLang="ru-RU" sz="1600" b="1" dirty="0" smtClean="0">
              <a:solidFill>
                <a:srgbClr val="006666"/>
              </a:solidFill>
            </a:endParaRPr>
          </a:p>
        </p:txBody>
      </p:sp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иаграмма 7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829576" cy="8572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БЮДЖЕТА             НА 2017 ГОД</a:t>
            </a:r>
            <a:endParaRPr lang="ru-RU" sz="2400" dirty="0"/>
          </a:p>
        </p:txBody>
      </p:sp>
      <p:graphicFrame>
        <p:nvGraphicFramePr>
          <p:cNvPr id="1026" name="Object 34"/>
          <p:cNvGraphicFramePr>
            <a:graphicFrameLocks noChangeAspect="1"/>
          </p:cNvGraphicFramePr>
          <p:nvPr>
            <p:ph idx="1"/>
          </p:nvPr>
        </p:nvGraphicFramePr>
        <p:xfrm>
          <a:off x="-285784" y="1500174"/>
          <a:ext cx="9787006" cy="6572295"/>
        </p:xfrm>
        <a:graphic>
          <a:graphicData uri="http://schemas.openxmlformats.org/presentationml/2006/ole">
            <p:oleObj spid="_x0000_s1026" r:id="rId3" imgW="0" imgH="0" progId="">
              <p:embed/>
            </p:oleObj>
          </a:graphicData>
        </a:graphic>
      </p:graphicFrame>
      <p:pic>
        <p:nvPicPr>
          <p:cNvPr id="5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1785918" y="3000372"/>
            <a:ext cx="2857520" cy="1571636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267 808,0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57752" y="3071810"/>
            <a:ext cx="2786082" cy="1571636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26 395,0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14678" y="4500570"/>
            <a:ext cx="2880565" cy="2092868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563 986,5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БЕЗВОЗМЕДНЫЕ ПОСТУПЛЕНИЯ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86710" y="1000108"/>
            <a:ext cx="1214446" cy="3571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2214554"/>
            <a:ext cx="214314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858 189,5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58138" cy="78579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БЮДЖЕТА НА 2017 ГОД И ПЛАНОВЫЙ ПЕРИОД 2018-2019 ГОДОВ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928670"/>
          <a:ext cx="8643998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0166" y="1071546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947 210,6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1357298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858 189,5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714488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756 629,7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1714488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762 135,6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928670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001056" cy="51033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ЗА 2016-2017 ГОДЫ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598279"/>
          <a:ext cx="9144000" cy="6164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745"/>
                <a:gridCol w="698673"/>
                <a:gridCol w="663678"/>
                <a:gridCol w="884904"/>
              </a:tblGrid>
              <a:tr h="351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</a:t>
                      </a:r>
                    </a:p>
                  </a:txBody>
                  <a:tcPr marL="9525" marR="9525" marT="9525" marB="0" anchor="ctr"/>
                </a:tc>
              </a:tr>
              <a:tr h="258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98 340,5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49 781,4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-48 559,1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Фонда содействия реформированию жилищно-коммунального хозяйства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30 337,9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7 282,9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-23 055,0  </a:t>
                      </a:r>
                    </a:p>
                  </a:txBody>
                  <a:tcPr marL="9525" marR="9525" marT="9525" marB="0" anchor="ctr"/>
                </a:tc>
              </a:tr>
              <a:tr h="190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на обеспечение мероприятий по переселению граждан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счет средств бюджета РК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8 337,3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5 974,7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-2 362,6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субсидии (дороги, ледовые переправы, реализация малых проектов, летний отдых)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17 958,6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24 633,9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6 675,3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56 633,8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37 891,5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-18 742,3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государственную регистрацию актов гражданского состояния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134,6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составление (изменение) списков кандидатов в присяжные заседатели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-77,0  </a:t>
                      </a:r>
                    </a:p>
                  </a:txBody>
                  <a:tcPr marL="9525" marR="9525" marT="9525" marB="0" anchor="ctr"/>
                </a:tc>
              </a:tr>
              <a:tr h="2033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осуществление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воинского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2 198,8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2 204,4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  </a:t>
                      </a:r>
                    </a:p>
                  </a:txBody>
                  <a:tcPr marL="9525" marR="9525" marT="9525" marB="0" anchor="ctr"/>
                </a:tc>
              </a:tr>
              <a:tr h="348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выполнение передаваемых полномочий субъектов Российской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Федерации (приобретение жилья для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детей-сирот, компенсация на оплату жилого помещения, твердого топлива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пед.работникам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29 328,2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20 649,0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-8 679,2  </a:t>
                      </a:r>
                    </a:p>
                  </a:txBody>
                  <a:tcPr marL="9525" marR="9525" marT="9525" marB="0" anchor="ctr"/>
                </a:tc>
              </a:tr>
              <a:tr h="518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9 191,7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9 125,6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-66,1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обеспечение жильем отдельных категорий граждан, установленных Федеральными законами от 12 января 1995 года № 5-ФЗ "О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ветеранах»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723,0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733,1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предоставление жилых помещений детям-сиротам и детям, оставшимся без попечения родителей, лицам из 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2 750,4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-2 750,4  </a:t>
                      </a:r>
                    </a:p>
                  </a:txBody>
                  <a:tcPr marL="9525" marR="9525" marT="9525" marB="0" anchor="ctr"/>
                </a:tc>
              </a:tr>
              <a:tr h="17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на проведение Всероссийской сельскохозяйственной переписи в 2016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983,1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-983,1  </a:t>
                      </a:r>
                    </a:p>
                  </a:txBody>
                  <a:tcPr marL="9525" marR="9525" marT="9525" marB="0" anchor="ctr"/>
                </a:tc>
              </a:tr>
              <a:tr h="17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на реализацию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образовательными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учреждениями в РК основных общеобразовательных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449 941,7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443 466,9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-6 474,8  </a:t>
                      </a:r>
                    </a:p>
                  </a:txBody>
                  <a:tcPr marL="9525" marR="9525" marT="9525" marB="0" anchor="ctr"/>
                </a:tc>
              </a:tr>
              <a:tr h="1616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495 328,5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476 313,6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-19 014,9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муниципальных районов из бюджетов поселений на осуществление части полномочий по решению вопросов местного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значения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500,9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-500,9  </a:t>
                      </a:r>
                    </a:p>
                  </a:txBody>
                  <a:tcPr marL="9525" marR="9525" marT="9525" marB="0" anchor="ctr"/>
                </a:tc>
              </a:tr>
              <a:tr h="190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на комплектование книжных фондов библиотек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-7,7  </a:t>
                      </a:r>
                    </a:p>
                  </a:txBody>
                  <a:tcPr marL="9525" marR="9525" marT="9525" marB="0" anchor="ctr"/>
                </a:tc>
              </a:tr>
              <a:tr h="159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на подключение общедоступных библиотек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РФ к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сети "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Интернет»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-17,5  </a:t>
                      </a:r>
                    </a:p>
                  </a:txBody>
                  <a:tcPr marL="9525" marR="9525" marT="9525" marB="0" anchor="ctr"/>
                </a:tc>
              </a:tr>
              <a:tr h="351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на государственную поддержку лучших работников муниципальных учреждений культуры, находящихся на территориях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-50,0  </a:t>
                      </a:r>
                    </a:p>
                  </a:txBody>
                  <a:tcPr marL="9525" marR="9525" marT="9525" marB="0" anchor="ctr"/>
                </a:tc>
              </a:tr>
              <a:tr h="20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(капремонт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жилых помещений ветеранам ВОВ, питание 1-4 классов)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12 174,3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-12 174,3  </a:t>
                      </a:r>
                    </a:p>
                  </a:txBody>
                  <a:tcPr marL="9525" marR="9525" marT="9525" marB="0" anchor="ctr"/>
                </a:tc>
              </a:tr>
              <a:tr h="17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всего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12 750,4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-12 750,4  </a:t>
                      </a:r>
                    </a:p>
                  </a:txBody>
                  <a:tcPr marL="9525" marR="9525" marT="9525" marB="0" anchor="ctr"/>
                </a:tc>
              </a:tr>
              <a:tr h="1852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безвозмездные поступления(возврат остатков, спонсорская помощь)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3 269,2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8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ДОХОДОВ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666 322,4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563 986,5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-99 066,7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НА 2017 ГОД И ПЛАНОВЫЙ ПЕРИОД 2018-2019 ГОДОВ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5813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НА 2017 ГОД И ПЛАНОВЫЙ ПЕРИОД 2018-2019 ГОДОВ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7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14414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23 356,0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26 395,0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357298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25 845,0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09645" y="1357298"/>
            <a:ext cx="1077065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25 795,0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15272" y="1000108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28662" y="142852"/>
            <a:ext cx="7991500" cy="928694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ПРОГНОЗ БЕЗВОЗМЕЗДНЫХ ПОСТУПЛЕНИЙ ИЗ ВЫШЕСТОЯЩИХ БЮДЖЕТОВ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2017 ГОД И ПЛАНОВЫЙ ПЕРИОД 2018-2019</a:t>
            </a:r>
            <a:endParaRPr lang="ru-RU" sz="2400" dirty="0">
              <a:effectLst/>
            </a:endParaRPr>
          </a:p>
        </p:txBody>
      </p:sp>
      <p:pic>
        <p:nvPicPr>
          <p:cNvPr id="8" name="Picture 2" descr="C:\Users\User\Desktop\герб Сыктывдин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3053" cy="9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15272" y="1071546"/>
            <a:ext cx="128585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899160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2287</TotalTime>
  <Words>1182</Words>
  <PresentationFormat>Экран (4:3)</PresentationFormat>
  <Paragraphs>364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ПОРЯДОК СОСТАВЛЕНИЯ, УТВЕРЖДЕНИЯ И ИСПОЛНЕНИЯ БЮДЖЕТА</vt:lpstr>
      <vt:lpstr> </vt:lpstr>
      <vt:lpstr>СТРУКТУРА ДОХОДНОЙ ЧАСТИ БЮДЖЕТА             НА 2017 ГОД</vt:lpstr>
      <vt:lpstr>СТРУКТУРА ДОХОДНОЙ ЧАСТИ БЮДЖЕТА НА 2017 ГОД И ПЛАНОВЫЙ ПЕРИОД 2018-2019 ГОДОВ</vt:lpstr>
      <vt:lpstr>БЕЗВОЗМЕЗДНЫЕ ПОСТУПЛЕНИЯ ЗА 2016-2017 ГОДЫ</vt:lpstr>
      <vt:lpstr>СТРУКТУРА НАЛОГОВЫХ ДОХОДОВ НА 2017 ГОД И ПЛАНОВЫЙ ПЕРИОД 2018-2019 ГОДОВ </vt:lpstr>
      <vt:lpstr>СТРУКТУРА НЕНАЛОГОВЫХ ДОХОДОВ НА 2017 ГОД И ПЛАНОВЫЙ ПЕРИОД 2018-2019 ГОДОВ </vt:lpstr>
      <vt:lpstr>ПРОГНОЗ БЕЗВОЗМЕЗДНЫХ ПОСТУПЛЕНИЙ ИЗ ВЫШЕСТОЯЩИХ БЮДЖЕТОВ НА 2017 ГОД И ПЛАНОВЫЙ ПЕРИОД 2018-2019</vt:lpstr>
      <vt:lpstr>СТРУКТУРА РАСХОДНОЙ ЧАСТИ БЮДЖЕТА             НА 2017 ГОД</vt:lpstr>
      <vt:lpstr>МУНИЦИПАЛЬНЫЕ ПРОГРАММЫ НА 2017 И ПЛАНОВЫЙ ПЕРИОД 2018-2019 ГОДОВ</vt:lpstr>
      <vt:lpstr>ДОХОДЫ И РАСХОДЫ БЮДЖЕТА НА 2017 ГОД               НА 1 ЖИТЕЛЯ</vt:lpstr>
      <vt:lpstr> РАСХОДЫ НА 1 ЖИТЕЛЯ В РАЗРЕЗЕ МУНИЦИПАЛЬНЫХ ОБРАЗОВАНИЙ</vt:lpstr>
      <vt:lpstr>МУНИЦИПАЛЬНЫЙ ДОЛГ БЮДЖЕТА</vt:lpstr>
      <vt:lpstr>ИНФОРМАЦИЯ О ДОЛГОВЫХ ОБЯЗАТЕЛЬСТВАХ МУНИЦИПАЛЬНЫХ ОБРАЗОВАНИЙ РЕСПУБЛИКИ КОМИ НА 1 НОЯБРЯ 2016 ГОДА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236</cp:revision>
  <dcterms:modified xsi:type="dcterms:W3CDTF">2016-12-09T06:40:43Z</dcterms:modified>
</cp:coreProperties>
</file>