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1" r:id="rId3"/>
    <p:sldId id="258" r:id="rId4"/>
    <p:sldId id="262" r:id="rId5"/>
    <p:sldId id="264" r:id="rId6"/>
    <p:sldId id="263" r:id="rId7"/>
    <p:sldId id="278" r:id="rId8"/>
    <p:sldId id="280" r:id="rId9"/>
    <p:sldId id="283" r:id="rId10"/>
    <p:sldId id="282" r:id="rId11"/>
    <p:sldId id="281" r:id="rId12"/>
    <p:sldId id="287" r:id="rId13"/>
    <p:sldId id="285" r:id="rId14"/>
    <p:sldId id="277" r:id="rId15"/>
    <p:sldId id="28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660"/>
  </p:normalViewPr>
  <p:slideViewPr>
    <p:cSldViewPr>
      <p:cViewPr>
        <p:scale>
          <a:sx n="100" d="100"/>
          <a:sy n="100" d="100"/>
        </p:scale>
        <p:origin x="-226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0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15"/>
      <c:depthPercent val="10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337315545999651E-2"/>
          <c:y val="2.3201016128110798E-2"/>
          <c:w val="0.96883966895112528"/>
          <c:h val="0.805049683722153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2548712719454272E-2"/>
                  <c:y val="1.68734662749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31616959272395E-2"/>
                  <c:y val="2.531019941248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37315545999651E-2"/>
                  <c:y val="1.265509970624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#,##0.0_р_.</c:formatCode>
                <c:ptCount val="3"/>
                <c:pt idx="0">
                  <c:v>25000</c:v>
                </c:pt>
                <c:pt idx="1">
                  <c:v>3371.7</c:v>
                </c:pt>
                <c:pt idx="2">
                  <c:v>4523.1000000000004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1-D185-4672-8617-F418491570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788602826545391E-3"/>
                  <c:y val="0.20248142922245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85-4672-8617-F4184915705A}"/>
                </c:ext>
              </c:extLst>
            </c:dLbl>
            <c:dLbl>
              <c:idx val="1"/>
              <c:layout>
                <c:manualLayout>
                  <c:x val="8.3656986921233165E-3"/>
                  <c:y val="0.21302751172174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4871271945426E-2"/>
                  <c:y val="0.27208464368420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#,##0.0_р_.</c:formatCode>
                <c:ptCount val="3"/>
                <c:pt idx="0">
                  <c:v>1414040.5</c:v>
                </c:pt>
                <c:pt idx="1">
                  <c:v>1823439.9</c:v>
                </c:pt>
                <c:pt idx="2">
                  <c:v>2697682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5-D185-4672-8617-F418491570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#,##0.0_р_.</c:formatCode>
                <c:ptCount val="3"/>
                <c:pt idx="0">
                  <c:v>1439040.5</c:v>
                </c:pt>
                <c:pt idx="1">
                  <c:v>1826811.6</c:v>
                </c:pt>
                <c:pt idx="2">
                  <c:v>2702205.1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9-D185-4672-8617-F418491570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9120384"/>
        <c:axId val="29121920"/>
        <c:axId val="118138624"/>
      </c:bar3DChart>
      <c:catAx>
        <c:axId val="2912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600" b="1">
                <a:latin typeface="Calibri" pitchFamily="34" charset="0"/>
              </a:defRPr>
            </a:pPr>
            <a:endParaRPr lang="ru-RU"/>
          </a:p>
        </c:txPr>
        <c:crossAx val="29121920"/>
        <c:crosses val="autoZero"/>
        <c:auto val="1"/>
        <c:lblAlgn val="ctr"/>
        <c:lblOffset val="100"/>
        <c:noMultiLvlLbl val="0"/>
      </c:catAx>
      <c:valAx>
        <c:axId val="29121920"/>
        <c:scaling>
          <c:orientation val="minMax"/>
        </c:scaling>
        <c:delete val="1"/>
        <c:axPos val="l"/>
        <c:numFmt formatCode="#,##0.0_р_." sourceLinked="1"/>
        <c:majorTickMark val="none"/>
        <c:minorTickMark val="none"/>
        <c:tickLblPos val="nextTo"/>
        <c:crossAx val="29120384"/>
        <c:crosses val="autoZero"/>
        <c:crossBetween val="between"/>
      </c:valAx>
      <c:serAx>
        <c:axId val="118138624"/>
        <c:scaling>
          <c:orientation val="minMax"/>
        </c:scaling>
        <c:delete val="1"/>
        <c:axPos val="b"/>
        <c:majorTickMark val="none"/>
        <c:minorTickMark val="none"/>
        <c:tickLblPos val="nextTo"/>
        <c:crossAx val="29121920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8038034711694E-2"/>
          <c:y val="2.1865236684013488E-2"/>
          <c:w val="0.978019619652883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72-4BD8-85CB-2A209E1FEBF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372-4BD8-85CB-2A209E1FEBF4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72-4BD8-85CB-2A209E1FEBF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22126373626373627"/>
                  <c:y val="-0.14933125024034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134896599463528"/>
                  <c:y val="5.116338868414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592397104208125E-2"/>
                  <c:y val="9.9155073148361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68.2</c:v>
                </c:pt>
                <c:pt idx="1">
                  <c:v>2.7</c:v>
                </c:pt>
                <c:pt idx="2">
                  <c:v>20</c:v>
                </c:pt>
                <c:pt idx="3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72-4BD8-85CB-2A209E1FE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80278200830362E-2"/>
          <c:y val="2.1865236684013471E-2"/>
          <c:w val="0.978019619652883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8C-4D7B-96A4-3A3CC1F3A51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8C-4D7B-96A4-3A3CC1F3A513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98C-4D7B-96A4-3A3CC1F3A51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26609125464310229"/>
                  <c:y val="-0.13978859013412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3603798950163963E-2"/>
                  <c:y val="0.11892594054951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68.5</c:v>
                </c:pt>
                <c:pt idx="1">
                  <c:v>2.8</c:v>
                </c:pt>
                <c:pt idx="2">
                  <c:v>20</c:v>
                </c:pt>
                <c:pt idx="3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8C-4D7B-96A4-3A3CC1F3A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80509280671596E-2"/>
          <c:y val="2.1865236684013471E-2"/>
          <c:w val="0.978019619652883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bubble3D val="0"/>
            <c:explosion val="22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A0-499C-9A3C-A4B9AD60FC5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8A0-499C-9A3C-A4B9AD60FC50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8A0-499C-9A3C-A4B9AD60FC50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28925250669761676"/>
                  <c:y val="-0.194454838243159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72.400000000000006</c:v>
                </c:pt>
                <c:pt idx="1">
                  <c:v>3.1</c:v>
                </c:pt>
                <c:pt idx="2">
                  <c:v>21.2</c:v>
                </c:pt>
                <c:pt idx="3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A0-499C-9A3C-A4B9AD60F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rgbClr val="00B050"/>
                </a:solidFill>
              </a:defRPr>
            </a:pPr>
            <a:r>
              <a:rPr lang="ru-RU" sz="16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Доходы</a:t>
            </a:r>
            <a:r>
              <a:rPr lang="ru-RU" sz="1600" b="1" baseline="0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от использования имущества</a:t>
            </a:r>
            <a:endParaRPr lang="ru-RU" sz="1600" b="1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23959074444480488"/>
          <c:y val="1.693109842834079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306298235299607E-2"/>
          <c:w val="1"/>
          <c:h val="0.6910937756216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0"/>
            </a:gra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1.1287257013679625E-2"/>
                  <c:y val="-4.2327746070851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862437624456676E-2"/>
                  <c:y val="-2.11638730354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764462749318861E-2"/>
                  <c:y val="-2.11638730354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87479208152394E-2"/>
                  <c:y val="-1.2698323821255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9мес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20595.2</c:v>
                </c:pt>
                <c:pt idx="1">
                  <c:v>12273.3</c:v>
                </c:pt>
                <c:pt idx="2">
                  <c:v>12273.3</c:v>
                </c:pt>
                <c:pt idx="3">
                  <c:v>12273.3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001728"/>
        <c:axId val="65040384"/>
        <c:axId val="0"/>
      </c:bar3DChart>
      <c:catAx>
        <c:axId val="6500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5040384"/>
        <c:crosses val="autoZero"/>
        <c:auto val="1"/>
        <c:lblAlgn val="ctr"/>
        <c:lblOffset val="100"/>
        <c:noMultiLvlLbl val="0"/>
      </c:catAx>
      <c:valAx>
        <c:axId val="65040384"/>
        <c:scaling>
          <c:orientation val="minMax"/>
        </c:scaling>
        <c:delete val="1"/>
        <c:axPos val="l"/>
        <c:numFmt formatCode="#,##0.0_р_." sourceLinked="1"/>
        <c:majorTickMark val="out"/>
        <c:minorTickMark val="none"/>
        <c:tickLblPos val="nextTo"/>
        <c:crossAx val="6500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600" b="1">
                <a:solidFill>
                  <a:schemeClr val="accent3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defRPr>
            </a:pP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Платежи при пользовании природными ресурсами</a:t>
            </a:r>
            <a:endParaRPr lang="ru-RU" sz="1600" b="1" dirty="0">
              <a:solidFill>
                <a:schemeClr val="accent3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8.0603135923541097E-2"/>
          <c:y val="1.6537351953263099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778728928711657"/>
          <c:w val="0.98392296357692033"/>
          <c:h val="0.687460976081389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2.9239766081871434E-3"/>
                  <c:y val="-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543859649122973E-2"/>
                  <c:y val="-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9мес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291.5</c:v>
                </c:pt>
                <c:pt idx="1">
                  <c:v>479.5</c:v>
                </c:pt>
                <c:pt idx="2">
                  <c:v>498.7</c:v>
                </c:pt>
                <c:pt idx="3">
                  <c:v>520.1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057152"/>
        <c:axId val="65058688"/>
        <c:axId val="0"/>
      </c:bar3DChart>
      <c:catAx>
        <c:axId val="6505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5058688"/>
        <c:crosses val="autoZero"/>
        <c:auto val="1"/>
        <c:lblAlgn val="ctr"/>
        <c:lblOffset val="100"/>
        <c:noMultiLvlLbl val="0"/>
      </c:catAx>
      <c:valAx>
        <c:axId val="65058688"/>
        <c:scaling>
          <c:orientation val="minMax"/>
        </c:scaling>
        <c:delete val="1"/>
        <c:axPos val="l"/>
        <c:numFmt formatCode="#,##0.0_р_." sourceLinked="1"/>
        <c:majorTickMark val="out"/>
        <c:minorTickMark val="none"/>
        <c:tickLblPos val="nextTo"/>
        <c:crossAx val="6505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accent4">
                    <a:lumMod val="75000"/>
                  </a:schemeClr>
                </a:solidFill>
              </a:defRPr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Доходы от продажи активов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603238237384143"/>
          <c:w val="1"/>
          <c:h val="0.750219359127504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1.8300646060152928E-2"/>
                  <c:y val="-2.5396647642511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986914111712577E-2"/>
                  <c:y val="-3.6768919645153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971838825860192E-2"/>
                  <c:y val="-2.868224063409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300646060152928E-2"/>
                  <c:y val="-8.4655492141704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9мес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3600</c:v>
                </c:pt>
                <c:pt idx="1">
                  <c:v>3600</c:v>
                </c:pt>
                <c:pt idx="2">
                  <c:v>3600</c:v>
                </c:pt>
                <c:pt idx="3">
                  <c:v>3600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195136"/>
        <c:axId val="99217408"/>
        <c:axId val="0"/>
      </c:bar3DChart>
      <c:catAx>
        <c:axId val="9919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9217408"/>
        <c:crosses val="autoZero"/>
        <c:auto val="1"/>
        <c:lblAlgn val="ctr"/>
        <c:lblOffset val="100"/>
        <c:noMultiLvlLbl val="0"/>
      </c:catAx>
      <c:valAx>
        <c:axId val="99217408"/>
        <c:scaling>
          <c:orientation val="minMax"/>
        </c:scaling>
        <c:delete val="1"/>
        <c:axPos val="l"/>
        <c:numFmt formatCode="#,##0.0_р_." sourceLinked="1"/>
        <c:majorTickMark val="out"/>
        <c:minorTickMark val="none"/>
        <c:tickLblPos val="nextTo"/>
        <c:crossAx val="9919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600" b="1">
                <a:solidFill>
                  <a:srgbClr val="0070C0"/>
                </a:solidFill>
              </a:defRPr>
            </a:pP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Штрафы и санкции</a:t>
            </a:r>
            <a:endParaRPr lang="ru-RU" sz="1600" b="1" baseline="0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16882663233578224"/>
          <c:y val="2.546893445848454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675212202682582E-2"/>
          <c:y val="0.15802557380747345"/>
          <c:w val="0.98392296357692011"/>
          <c:h val="0.708132666022967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5400000" scaled="0"/>
            </a:gra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2.9239766081871452E-3"/>
                  <c:y val="-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543859649122986E-2"/>
                  <c:y val="-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9мес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422</c:v>
                </c:pt>
                <c:pt idx="1">
                  <c:v>1654.3</c:v>
                </c:pt>
                <c:pt idx="2">
                  <c:v>1554.3</c:v>
                </c:pt>
                <c:pt idx="3">
                  <c:v>554.29999999999995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356032"/>
        <c:axId val="115357568"/>
        <c:axId val="0"/>
      </c:bar3DChart>
      <c:catAx>
        <c:axId val="11535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5357568"/>
        <c:crosses val="autoZero"/>
        <c:auto val="1"/>
        <c:lblAlgn val="ctr"/>
        <c:lblOffset val="100"/>
        <c:noMultiLvlLbl val="0"/>
      </c:catAx>
      <c:valAx>
        <c:axId val="115357568"/>
        <c:scaling>
          <c:orientation val="minMax"/>
        </c:scaling>
        <c:delete val="1"/>
        <c:axPos val="l"/>
        <c:numFmt formatCode="#,##0.0_р_." sourceLinked="1"/>
        <c:majorTickMark val="out"/>
        <c:minorTickMark val="none"/>
        <c:tickLblPos val="nextTo"/>
        <c:crossAx val="115356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8038034711694E-2"/>
          <c:y val="2.1865236684013488E-2"/>
          <c:w val="0.978019619652883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72-4BD8-85CB-2A209E1FEBF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372-4BD8-85CB-2A209E1FEBF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72-4BD8-85CB-2A209E1FEBF4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0.1048893888263967"/>
                  <c:y val="0.11070516179651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908424908424909"/>
                  <c:y val="2.778828443861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72-4BD8-85CB-2A209E1FEB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8.8000000000000007</c:v>
                </c:pt>
                <c:pt idx="1">
                  <c:v>21.9</c:v>
                </c:pt>
                <c:pt idx="2">
                  <c:v>67</c:v>
                </c:pt>
                <c:pt idx="3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72-4BD8-85CB-2A209E1FE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80278200830362E-2"/>
          <c:y val="2.1865236684013471E-2"/>
          <c:w val="0.978019619652883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8C-4D7B-96A4-3A3CC1F3A513}"/>
              </c:ext>
            </c:extLst>
          </c:dPt>
          <c:dPt>
            <c:idx val="1"/>
            <c:bubble3D val="0"/>
            <c:explosion val="11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8C-4D7B-96A4-3A3CC1F3A51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98C-4D7B-96A4-3A3CC1F3A513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200" dirty="0" smtClean="0"/>
                      <a:t>0</a:t>
                    </a:r>
                    <a:r>
                      <a:rPr lang="en-US" sz="2200" dirty="0" smtClean="0"/>
                      <a:t>,0</a:t>
                    </a:r>
                    <a:r>
                      <a:rPr lang="ru-RU" sz="2200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822246481371904"/>
                  <c:y val="3.995886351271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</c:v>
                </c:pt>
                <c:pt idx="1">
                  <c:v>48.1</c:v>
                </c:pt>
                <c:pt idx="2">
                  <c:v>50.2</c:v>
                </c:pt>
                <c:pt idx="3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8C-4D7B-96A4-3A3CC1F3A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80509280671596E-2"/>
          <c:y val="2.1865236684013471E-2"/>
          <c:w val="0.978019619652883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A0-499C-9A3C-A4B9AD60FC5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8A0-499C-9A3C-A4B9AD60FC5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8A0-499C-9A3C-A4B9AD60FC50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0.14676316398034783"/>
                  <c:y val="3.01926780725535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001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5290157339453545"/>
                  <c:y val="-0.10938902445463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A0-499C-9A3C-A4B9AD60F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0.5</c:v>
                </c:pt>
                <c:pt idx="1">
                  <c:v>67.8</c:v>
                </c:pt>
                <c:pt idx="2">
                  <c:v>31.2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A0-499C-9A3C-A4B9AD60F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14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"/>
          <c:y val="2.1891713586809185E-2"/>
          <c:w val="0.99197044960790115"/>
          <c:h val="0.767467064488882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  <a:scene3d>
              <a:camera prst="orthographicFront"/>
              <a:lightRig rig="flat" dir="tl">
                <a:rot lat="0" lon="0" rev="6360000"/>
              </a:lightRig>
            </a:scene3d>
            <a:sp3d>
              <a:bevelT w="0" h="0"/>
              <a:contourClr>
                <a:srgbClr val="000000"/>
              </a:contourClr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  <a:scene3d>
                <a:camera prst="orthographicFront"/>
                <a:lightRig rig="flat" dir="tl">
                  <a:rot lat="0" lon="0" rev="6360000"/>
                </a:lightRig>
              </a:scene3d>
              <a:sp3d>
                <a:bevelT w="0" h="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67-4733-8E80-79878B0CF0B5}"/>
              </c:ext>
            </c:extLst>
          </c:dPt>
          <c:dLbls>
            <c:dLbl>
              <c:idx val="0"/>
              <c:layout>
                <c:manualLayout>
                  <c:x val="1.124285500854909E-2"/>
                  <c:y val="2.201234080568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67-4733-8E80-79878B0CF0B5}"/>
                </c:ext>
              </c:extLst>
            </c:dLbl>
            <c:dLbl>
              <c:idx val="1"/>
              <c:layout>
                <c:manualLayout>
                  <c:x val="8.4325562607555291E-3"/>
                  <c:y val="1.941886024141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67-4733-8E80-79878B0CF0B5}"/>
                </c:ext>
              </c:extLst>
            </c:dLbl>
            <c:dLbl>
              <c:idx val="2"/>
              <c:layout>
                <c:manualLayout>
                  <c:x val="1.1242965676374079E-2"/>
                  <c:y val="1.7670039266199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67-4733-8E80-79878B0CF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18007.099999999999</c:v>
                </c:pt>
                <c:pt idx="1">
                  <c:v>17926.3</c:v>
                </c:pt>
                <c:pt idx="2">
                  <c:v>16947.7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67-4733-8E80-79878B0CF0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flat" dir="tl">
                <a:rot lat="0" lon="0" rev="6360000"/>
              </a:lightRig>
            </a:scene3d>
            <a:sp3d>
              <a:bevelT w="0" h="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0269642155587897E-3"/>
                  <c:y val="6.476936820892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67-4733-8E80-79878B0CF0B5}"/>
                </c:ext>
              </c:extLst>
            </c:dLbl>
            <c:dLbl>
              <c:idx val="1"/>
              <c:layout>
                <c:manualLayout>
                  <c:x val="7.0272962190337596E-3"/>
                  <c:y val="7.4298464670807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67-4733-8E80-79878B0CF0B5}"/>
                </c:ext>
              </c:extLst>
            </c:dLbl>
            <c:dLbl>
              <c:idx val="2"/>
              <c:layout>
                <c:manualLayout>
                  <c:x val="-1.1066782498990156E-7"/>
                  <c:y val="7.4961460951945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67-4733-8E80-79878B0CF0B5}"/>
                </c:ext>
              </c:extLst>
            </c:dLbl>
            <c:spPr>
              <a:scene3d>
                <a:camera prst="orthographicFront"/>
                <a:lightRig rig="threePt" dir="t"/>
              </a:scene3d>
              <a:sp3d prstMaterial="dkEdge"/>
            </c:spPr>
            <c:txPr>
              <a:bodyPr/>
              <a:lstStyle/>
              <a:p>
                <a:pPr>
                  <a:defRPr sz="24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318767</c:v>
                </c:pt>
                <c:pt idx="1">
                  <c:v>363794.7</c:v>
                </c:pt>
                <c:pt idx="2">
                  <c:v>359363.2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967-4733-8E80-79878B0CF0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flat" dir="tl">
                <a:rot lat="0" lon="0" rev="6360000"/>
              </a:lightRig>
            </a:scene3d>
            <a:sp3d>
              <a:bevelT w="0" h="0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967-4733-8E80-79878B0CF0B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6967-4733-8E80-79878B0CF0B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6967-4733-8E80-79878B0CF0B5}"/>
              </c:ext>
            </c:extLst>
          </c:dPt>
          <c:dLbls>
            <c:dLbl>
              <c:idx val="0"/>
              <c:layout>
                <c:manualLayout>
                  <c:x val="7.0270748833837797E-3"/>
                  <c:y val="0.1350296885712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67-4733-8E80-79878B0CF0B5}"/>
                </c:ext>
              </c:extLst>
            </c:dLbl>
            <c:dLbl>
              <c:idx val="1"/>
              <c:layout>
                <c:manualLayout>
                  <c:x val="1.2649000392870778E-2"/>
                  <c:y val="0.15577587102403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67-4733-8E80-79878B0CF0B5}"/>
                </c:ext>
              </c:extLst>
            </c:dLbl>
            <c:dLbl>
              <c:idx val="2"/>
              <c:layout>
                <c:manualLayout>
                  <c:x val="5.621648037026741E-3"/>
                  <c:y val="0.14528137198518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67-4733-8E80-79878B0CF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_-* #,##0.0_р_._-;\-* #,##0.0_р_._-;_-* "-"?_р_._-;_-@_-</c:formatCode>
                <c:ptCount val="3"/>
                <c:pt idx="0">
                  <c:v>1077266.3999999999</c:v>
                </c:pt>
                <c:pt idx="1">
                  <c:v>1441718.9</c:v>
                </c:pt>
                <c:pt idx="2">
                  <c:v>2321371.1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967-4733-8E80-79878B0CF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52967296"/>
        <c:axId val="52968832"/>
        <c:axId val="52981760"/>
      </c:bar3DChart>
      <c:catAx>
        <c:axId val="529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52968832"/>
        <c:crosses val="autoZero"/>
        <c:auto val="1"/>
        <c:lblAlgn val="ctr"/>
        <c:lblOffset val="100"/>
        <c:noMultiLvlLbl val="0"/>
      </c:catAx>
      <c:valAx>
        <c:axId val="52968832"/>
        <c:scaling>
          <c:orientation val="minMax"/>
        </c:scaling>
        <c:delete val="0"/>
        <c:axPos val="l"/>
        <c:numFmt formatCode="_-* #,##0.0_р_._-;\-* #,##0.0_р_._-;_-* &quot;-&quot;?_р_._-;_-@_-" sourceLinked="1"/>
        <c:majorTickMark val="none"/>
        <c:minorTickMark val="none"/>
        <c:tickLblPos val="none"/>
        <c:spPr>
          <a:ln w="9525">
            <a:noFill/>
          </a:ln>
        </c:spPr>
        <c:crossAx val="52967296"/>
        <c:crosses val="autoZero"/>
        <c:crossBetween val="between"/>
      </c:valAx>
      <c:serAx>
        <c:axId val="52981760"/>
        <c:scaling>
          <c:orientation val="minMax"/>
        </c:scaling>
        <c:delete val="1"/>
        <c:axPos val="b"/>
        <c:majorTickMark val="out"/>
        <c:minorTickMark val="none"/>
        <c:tickLblPos val="nextTo"/>
        <c:crossAx val="52968832"/>
        <c:crosses val="autoZero"/>
      </c:serAx>
    </c:plotArea>
    <c:legend>
      <c:legendPos val="b"/>
      <c:layout>
        <c:manualLayout>
          <c:xMode val="edge"/>
          <c:yMode val="edge"/>
          <c:x val="1.5867876221048428E-3"/>
          <c:y val="0.90279765757097574"/>
          <c:w val="0.99841321237789515"/>
          <c:h val="8.52614077453102E-2"/>
        </c:manualLayout>
      </c:layout>
      <c:overlay val="0"/>
      <c:spPr>
        <a:ln>
          <a:noFill/>
        </a:ln>
      </c:spPr>
      <c:txPr>
        <a:bodyPr/>
        <a:lstStyle/>
        <a:p>
          <a:pPr>
            <a:defRPr sz="2000" b="1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15"/>
      <c:depthPercent val="10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337315545999651E-2"/>
          <c:y val="2.3201016128110798E-2"/>
          <c:w val="0.96883966895112528"/>
          <c:h val="0.805049683722153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2548712719454272E-2"/>
                  <c:y val="1.68734662749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31616959272395E-2"/>
                  <c:y val="2.531019941248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37315545999651E-2"/>
                  <c:y val="1.265509970624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#,##0.0_р_.</c:formatCode>
                <c:ptCount val="3"/>
                <c:pt idx="0">
                  <c:v>25000</c:v>
                </c:pt>
                <c:pt idx="1">
                  <c:v>3371.7</c:v>
                </c:pt>
                <c:pt idx="2">
                  <c:v>4523.1000000000004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1-D185-4672-8617-F418491570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788602826545391E-3"/>
                  <c:y val="0.20248142922245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85-4672-8617-F4184915705A}"/>
                </c:ext>
              </c:extLst>
            </c:dLbl>
            <c:dLbl>
              <c:idx val="1"/>
              <c:layout>
                <c:manualLayout>
                  <c:x val="8.3656986921233165E-3"/>
                  <c:y val="0.21302751172174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4871271945426E-2"/>
                  <c:y val="0.27208464368420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#,##0.0_р_.</c:formatCode>
                <c:ptCount val="3"/>
                <c:pt idx="0">
                  <c:v>1414040.5</c:v>
                </c:pt>
                <c:pt idx="1">
                  <c:v>1823439.9</c:v>
                </c:pt>
                <c:pt idx="2">
                  <c:v>2697682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5-D185-4672-8617-F418491570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#,##0.0_р_.</c:formatCode>
                <c:ptCount val="3"/>
                <c:pt idx="0">
                  <c:v>1439040.5</c:v>
                </c:pt>
                <c:pt idx="1">
                  <c:v>1826811.6</c:v>
                </c:pt>
                <c:pt idx="2">
                  <c:v>2702205.1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9-D185-4672-8617-F418491570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58495744"/>
        <c:axId val="58497280"/>
        <c:axId val="58491328"/>
      </c:bar3DChart>
      <c:catAx>
        <c:axId val="5849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600" b="1">
                <a:latin typeface="Calibri" pitchFamily="34" charset="0"/>
              </a:defRPr>
            </a:pPr>
            <a:endParaRPr lang="ru-RU"/>
          </a:p>
        </c:txPr>
        <c:crossAx val="58497280"/>
        <c:crosses val="autoZero"/>
        <c:auto val="1"/>
        <c:lblAlgn val="ctr"/>
        <c:lblOffset val="100"/>
        <c:noMultiLvlLbl val="0"/>
      </c:catAx>
      <c:valAx>
        <c:axId val="58497280"/>
        <c:scaling>
          <c:orientation val="minMax"/>
        </c:scaling>
        <c:delete val="1"/>
        <c:axPos val="l"/>
        <c:numFmt formatCode="#,##0.0_р_." sourceLinked="1"/>
        <c:majorTickMark val="none"/>
        <c:minorTickMark val="none"/>
        <c:tickLblPos val="nextTo"/>
        <c:crossAx val="58495744"/>
        <c:crosses val="autoZero"/>
        <c:crossBetween val="between"/>
      </c:valAx>
      <c:serAx>
        <c:axId val="58491328"/>
        <c:scaling>
          <c:orientation val="minMax"/>
        </c:scaling>
        <c:delete val="1"/>
        <c:axPos val="b"/>
        <c:majorTickMark val="none"/>
        <c:minorTickMark val="none"/>
        <c:tickLblPos val="nextTo"/>
        <c:crossAx val="58497280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8038034711694E-2"/>
          <c:y val="2.1865236684013488E-2"/>
          <c:w val="0.978019619652883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72-4BD8-85CB-2A209E1FEBF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372-4BD8-85CB-2A209E1FEBF4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72-4BD8-85CB-2A209E1FEBF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0.11134896599463528"/>
                  <c:y val="5.116338868414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951371463182485E-2"/>
                  <c:y val="4.4485361431364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84</c:v>
                </c:pt>
                <c:pt idx="1">
                  <c:v>7</c:v>
                </c:pt>
                <c:pt idx="2">
                  <c:v>7.7</c:v>
                </c:pt>
                <c:pt idx="3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72-4BD8-85CB-2A209E1FE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80278200830362E-2"/>
          <c:y val="2.1865236684013471E-2"/>
          <c:w val="0.978019619652883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8C-4D7B-96A4-3A3CC1F3A51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8C-4D7B-96A4-3A3CC1F3A513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98C-4D7B-96A4-3A3CC1F3A51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0.10479244675732352"/>
                  <c:y val="6.835870695532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699226905254707E-2"/>
                  <c:y val="-8.6212734405667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683056478586248E-2"/>
                  <c:y val="4.7247275740720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85.9</c:v>
                </c:pt>
                <c:pt idx="1">
                  <c:v>6.4</c:v>
                </c:pt>
                <c:pt idx="2">
                  <c:v>6.6</c:v>
                </c:pt>
                <c:pt idx="3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8C-4D7B-96A4-3A3CC1F3A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80509280671596E-2"/>
          <c:y val="2.1865236684013471E-2"/>
          <c:w val="0.978019619652883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bubble3D val="0"/>
            <c:explosion val="22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A0-499C-9A3C-A4B9AD60FC5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8A0-499C-9A3C-A4B9AD60FC50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8A0-499C-9A3C-A4B9AD60FC50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82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431578499559309"/>
                  <c:y val="5.0350015954162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883490374630213"/>
                  <c:y val="0.11075775383760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</c:v>
                </c:pt>
                <c:pt idx="1">
                  <c:v>6.6</c:v>
                </c:pt>
                <c:pt idx="2">
                  <c:v>10.3</c:v>
                </c:pt>
                <c:pt idx="3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A0-499C-9A3C-A4B9AD60F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rgbClr val="00B050"/>
                </a:solidFill>
              </a:defRPr>
            </a:pPr>
            <a:r>
              <a:rPr lang="ru-RU" sz="16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НДФЛ</a:t>
            </a:r>
            <a:endParaRPr lang="ru-RU" sz="1600" b="1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5.6169207312331181E-2"/>
          <c:y val="4.232774607085198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7295756960081314E-2"/>
          <c:w val="1"/>
          <c:h val="0.77447943538119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0"/>
            </a:gra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1.1287257013679625E-2"/>
                  <c:y val="-4.2327746070851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386219685668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408202353394975E-2"/>
                  <c:y val="-4.2327746070851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87479208152394E-2"/>
                  <c:y val="-1.2698323821255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9мес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272132.2</c:v>
                </c:pt>
                <c:pt idx="1">
                  <c:v>267807.40000000002</c:v>
                </c:pt>
                <c:pt idx="2">
                  <c:v>312479.7</c:v>
                </c:pt>
                <c:pt idx="3">
                  <c:v>294673.5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115712"/>
        <c:axId val="52142080"/>
        <c:axId val="0"/>
      </c:bar3DChart>
      <c:catAx>
        <c:axId val="5211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2142080"/>
        <c:crosses val="autoZero"/>
        <c:auto val="1"/>
        <c:lblAlgn val="ctr"/>
        <c:lblOffset val="100"/>
        <c:noMultiLvlLbl val="0"/>
      </c:catAx>
      <c:valAx>
        <c:axId val="52142080"/>
        <c:scaling>
          <c:orientation val="minMax"/>
        </c:scaling>
        <c:delete val="1"/>
        <c:axPos val="l"/>
        <c:numFmt formatCode="#,##0.0_р_." sourceLinked="1"/>
        <c:majorTickMark val="out"/>
        <c:minorTickMark val="none"/>
        <c:tickLblPos val="nextTo"/>
        <c:crossAx val="5211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600" b="1">
                <a:solidFill>
                  <a:schemeClr val="accent3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defRPr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АКЦИЗЫ</a:t>
            </a:r>
          </a:p>
        </c:rich>
      </c:tx>
      <c:layout>
        <c:manualLayout>
          <c:xMode val="edge"/>
          <c:yMode val="edge"/>
          <c:x val="0.11075043688769363"/>
          <c:y val="2.8940365918210424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778728928711657"/>
          <c:w val="0.98392296357692033"/>
          <c:h val="0.687460976081389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2.9239766081871434E-3"/>
                  <c:y val="-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543859649122973E-2"/>
                  <c:y val="-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9мес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22699.599999999999</c:v>
                </c:pt>
                <c:pt idx="1">
                  <c:v>22439.7</c:v>
                </c:pt>
                <c:pt idx="2">
                  <c:v>23334.1</c:v>
                </c:pt>
                <c:pt idx="3">
                  <c:v>23761.7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199808"/>
        <c:axId val="52201344"/>
        <c:axId val="0"/>
      </c:bar3DChart>
      <c:catAx>
        <c:axId val="5219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2201344"/>
        <c:crosses val="autoZero"/>
        <c:auto val="1"/>
        <c:lblAlgn val="ctr"/>
        <c:lblOffset val="100"/>
        <c:noMultiLvlLbl val="0"/>
      </c:catAx>
      <c:valAx>
        <c:axId val="52201344"/>
        <c:scaling>
          <c:orientation val="minMax"/>
        </c:scaling>
        <c:delete val="1"/>
        <c:axPos val="l"/>
        <c:numFmt formatCode="#,##0.0_р_." sourceLinked="1"/>
        <c:majorTickMark val="out"/>
        <c:minorTickMark val="none"/>
        <c:tickLblPos val="nextTo"/>
        <c:crossAx val="5219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accent4">
                    <a:lumMod val="75000"/>
                  </a:schemeClr>
                </a:solidFill>
              </a:defRPr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НАЛОГИ НА СОВОКУПНЫЙ ДОХОД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603238237384143"/>
          <c:w val="1"/>
          <c:h val="0.750219359127504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1.8300646060152928E-2"/>
                  <c:y val="-2.5396647642511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986914111712577E-2"/>
                  <c:y val="-3.6768919645153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971838825860192E-2"/>
                  <c:y val="-2.868224063409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300646060152928E-2"/>
                  <c:y val="-8.4655492141704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9мес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48841.3</c:v>
                </c:pt>
                <c:pt idx="1">
                  <c:v>24519.9</c:v>
                </c:pt>
                <c:pt idx="2">
                  <c:v>23980.9</c:v>
                </c:pt>
                <c:pt idx="3">
                  <c:v>36928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234496"/>
        <c:axId val="52240384"/>
        <c:axId val="0"/>
      </c:bar3DChart>
      <c:catAx>
        <c:axId val="5223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2240384"/>
        <c:crosses val="autoZero"/>
        <c:auto val="1"/>
        <c:lblAlgn val="ctr"/>
        <c:lblOffset val="100"/>
        <c:noMultiLvlLbl val="0"/>
      </c:catAx>
      <c:valAx>
        <c:axId val="52240384"/>
        <c:scaling>
          <c:orientation val="minMax"/>
        </c:scaling>
        <c:delete val="1"/>
        <c:axPos val="l"/>
        <c:numFmt formatCode="#,##0.0_р_." sourceLinked="1"/>
        <c:majorTickMark val="out"/>
        <c:minorTickMark val="none"/>
        <c:tickLblPos val="nextTo"/>
        <c:crossAx val="5223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600" b="1">
                <a:solidFill>
                  <a:srgbClr val="0070C0"/>
                </a:solidFill>
              </a:defRPr>
            </a:pP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ГОСУДАРСТВЕННАЯ</a:t>
            </a:r>
            <a:r>
              <a:rPr lang="ru-RU" sz="1600" b="1" baseline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ПОШЛИНА</a:t>
            </a:r>
          </a:p>
        </c:rich>
      </c:tx>
      <c:layout>
        <c:manualLayout>
          <c:xMode val="edge"/>
          <c:yMode val="edge"/>
          <c:x val="0.16882663233578224"/>
          <c:y val="2.546893445848454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675212202682582E-2"/>
          <c:y val="0.15802557380747345"/>
          <c:w val="0.98392296357692011"/>
          <c:h val="0.708132666022967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5400000" scaled="0"/>
            </a:gra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2.9239766081871452E-3"/>
                  <c:y val="-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543859649122986E-2"/>
                  <c:y val="-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9мес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4000</c:v>
                </c:pt>
                <c:pt idx="1">
                  <c:v>4000</c:v>
                </c:pt>
                <c:pt idx="2">
                  <c:v>4000</c:v>
                </c:pt>
                <c:pt idx="3">
                  <c:v>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439616"/>
        <c:axId val="63441152"/>
        <c:axId val="0"/>
      </c:bar3DChart>
      <c:catAx>
        <c:axId val="6343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3441152"/>
        <c:crosses val="autoZero"/>
        <c:auto val="1"/>
        <c:lblAlgn val="ctr"/>
        <c:lblOffset val="100"/>
        <c:noMultiLvlLbl val="0"/>
      </c:catAx>
      <c:valAx>
        <c:axId val="63441152"/>
        <c:scaling>
          <c:orientation val="minMax"/>
        </c:scaling>
        <c:delete val="1"/>
        <c:axPos val="l"/>
        <c:numFmt formatCode="#,##0.0_р_." sourceLinked="1"/>
        <c:majorTickMark val="out"/>
        <c:minorTickMark val="none"/>
        <c:tickLblPos val="nextTo"/>
        <c:crossAx val="6343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DDF28-84FA-4575-AC5D-17A0A7CE7C62}" type="doc">
      <dgm:prSet loTypeId="urn:microsoft.com/office/officeart/2008/layout/VerticalCurvedList" loCatId="list" qsTypeId="urn:microsoft.com/office/officeart/2005/8/quickstyle/3d6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6312BA53-CC1B-4A51-9A44-3EFF139960F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500" dirty="0" smtClean="0">
              <a:solidFill>
                <a:schemeClr val="tx1"/>
              </a:solidFill>
              <a:latin typeface="Calibri" pitchFamily="34" charset="0"/>
            </a:rPr>
            <a:t>Доходы от уплаты акцизов на автомобильный бензин, дизельное топливо, моторные масла</a:t>
          </a:r>
          <a:endParaRPr lang="ru-RU" sz="25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DCBC96BF-9CBD-41F4-952A-A910CF81DD8E}" type="parTrans" cxnId="{092B73FE-2C39-4440-A97F-D4A1E1EF6D4E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7FF4767-8B52-4339-BA3C-993333D6D8AF}" type="sibTrans" cxnId="{092B73FE-2C39-4440-A97F-D4A1E1EF6D4E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9247D814-8402-43CE-B6EA-C86F953D7F7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5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Субсидии на финансовое обеспечение дорожной деятельности в отношении автомобильных дорог общего пользования</a:t>
          </a:r>
          <a:endParaRPr lang="ru-RU" sz="25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01211B01-90DF-438A-824F-5036CAB71060}" type="parTrans" cxnId="{66792AC1-231F-407A-BA3F-2830ED0ED8F5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ED73B057-00DF-44A0-9A28-DC547CE76A87}" type="sibTrans" cxnId="{66792AC1-231F-407A-BA3F-2830ED0ED8F5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03DAE1FC-8500-4B1D-AE3D-DB5864AC880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500" b="0" i="0" u="none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Субсидии на оборудование и содержание зимних автомобильных дорог</a:t>
          </a:r>
          <a:endParaRPr lang="ru-RU" sz="25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DEA32F95-4121-40A9-B6A7-FA5B7566271E}" type="parTrans" cxnId="{4269D899-6137-4B11-96FF-4FC7A286CB7E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DD938CA1-9677-450E-ACFE-90195DC3671B}" type="sibTrans" cxnId="{4269D899-6137-4B11-96FF-4FC7A286CB7E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9387727E-D2C4-44EE-A6ED-9AEFC92586E4}">
      <dgm:prSet custT="1"/>
      <dgm:spPr>
        <a:solidFill>
          <a:srgbClr val="00B0F0"/>
        </a:solidFill>
      </dgm:spPr>
      <dgm:t>
        <a:bodyPr/>
        <a:lstStyle/>
        <a:p>
          <a:r>
            <a:rPr lang="ru-RU" sz="2500" dirty="0">
              <a:solidFill>
                <a:schemeClr val="tx1"/>
              </a:solidFill>
              <a:latin typeface="Calibri" pitchFamily="34" charset="0"/>
            </a:rPr>
            <a:t>Субсидии </a:t>
          </a:r>
          <a:r>
            <a:rPr lang="ru-RU" sz="2500" dirty="0" smtClean="0">
              <a:solidFill>
                <a:schemeClr val="tx1"/>
              </a:solidFill>
              <a:latin typeface="Calibri" pitchFamily="34" charset="0"/>
            </a:rPr>
            <a:t>на реализацию народных проектов в сфере дорожной деятельности</a:t>
          </a:r>
          <a:endParaRPr lang="ru-RU" sz="2500" dirty="0">
            <a:solidFill>
              <a:schemeClr val="tx1"/>
            </a:solidFill>
            <a:latin typeface="Calibri" pitchFamily="34" charset="0"/>
          </a:endParaRPr>
        </a:p>
      </dgm:t>
    </dgm:pt>
    <dgm:pt modelId="{59B175D9-3552-466A-8DF5-AED075F81513}" type="parTrans" cxnId="{23DD562F-08D5-4743-AC78-D5F797B0ACA8}">
      <dgm:prSet/>
      <dgm:spPr/>
      <dgm:t>
        <a:bodyPr/>
        <a:lstStyle/>
        <a:p>
          <a:endParaRPr lang="ru-RU"/>
        </a:p>
      </dgm:t>
    </dgm:pt>
    <dgm:pt modelId="{8110A51B-7825-4BF6-9193-0970A39744A4}" type="sibTrans" cxnId="{23DD562F-08D5-4743-AC78-D5F797B0ACA8}">
      <dgm:prSet/>
      <dgm:spPr/>
      <dgm:t>
        <a:bodyPr/>
        <a:lstStyle/>
        <a:p>
          <a:endParaRPr lang="ru-RU"/>
        </a:p>
      </dgm:t>
    </dgm:pt>
    <dgm:pt modelId="{904ABDC5-1B0C-406A-B9C6-19BC9B478F56}" type="pres">
      <dgm:prSet presAssocID="{43ADDF28-84FA-4575-AC5D-17A0A7CE7C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6F78EA-BC08-4E83-8B1F-13FD9539CBDE}" type="pres">
      <dgm:prSet presAssocID="{43ADDF28-84FA-4575-AC5D-17A0A7CE7C62}" presName="Name1" presStyleCnt="0"/>
      <dgm:spPr/>
    </dgm:pt>
    <dgm:pt modelId="{5D05477D-C349-4F61-AAC9-BFB88F04F990}" type="pres">
      <dgm:prSet presAssocID="{43ADDF28-84FA-4575-AC5D-17A0A7CE7C62}" presName="cycle" presStyleCnt="0"/>
      <dgm:spPr/>
    </dgm:pt>
    <dgm:pt modelId="{30D269FF-4B69-487B-AB4E-73EFC94B8747}" type="pres">
      <dgm:prSet presAssocID="{43ADDF28-84FA-4575-AC5D-17A0A7CE7C62}" presName="srcNode" presStyleLbl="node1" presStyleIdx="0" presStyleCnt="4"/>
      <dgm:spPr/>
    </dgm:pt>
    <dgm:pt modelId="{78D16C61-8B3D-4BA6-8FD9-DB2BA43F2B3C}" type="pres">
      <dgm:prSet presAssocID="{43ADDF28-84FA-4575-AC5D-17A0A7CE7C62}" presName="conn" presStyleLbl="parChTrans1D2" presStyleIdx="0" presStyleCnt="1" custScaleY="114344"/>
      <dgm:spPr/>
      <dgm:t>
        <a:bodyPr/>
        <a:lstStyle/>
        <a:p>
          <a:endParaRPr lang="ru-RU"/>
        </a:p>
      </dgm:t>
    </dgm:pt>
    <dgm:pt modelId="{EA75F9C3-ECE3-4BC2-BCAC-7FDD39EB7ECB}" type="pres">
      <dgm:prSet presAssocID="{43ADDF28-84FA-4575-AC5D-17A0A7CE7C62}" presName="extraNode" presStyleLbl="node1" presStyleIdx="0" presStyleCnt="4"/>
      <dgm:spPr/>
    </dgm:pt>
    <dgm:pt modelId="{8FB3264B-CF97-4CAC-A043-7318C3D29DCE}" type="pres">
      <dgm:prSet presAssocID="{43ADDF28-84FA-4575-AC5D-17A0A7CE7C62}" presName="dstNode" presStyleLbl="node1" presStyleIdx="0" presStyleCnt="4"/>
      <dgm:spPr/>
    </dgm:pt>
    <dgm:pt modelId="{323E6259-258B-4E34-ACE0-441EFC66A322}" type="pres">
      <dgm:prSet presAssocID="{6312BA53-CC1B-4A51-9A44-3EFF139960FF}" presName="text_1" presStyleLbl="node1" presStyleIdx="0" presStyleCnt="4" custScaleX="94914" custScaleY="136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AC539-06C5-40B1-9561-6706F73075DB}" type="pres">
      <dgm:prSet presAssocID="{6312BA53-CC1B-4A51-9A44-3EFF139960FF}" presName="accent_1" presStyleCnt="0"/>
      <dgm:spPr/>
    </dgm:pt>
    <dgm:pt modelId="{EB9F4337-BE84-4C4B-98BA-9AFAA3A5A84C}" type="pres">
      <dgm:prSet presAssocID="{6312BA53-CC1B-4A51-9A44-3EFF139960FF}" presName="accentRepeatNode" presStyleLbl="solidFgAcc1" presStyleIdx="0" presStyleCnt="4" custLinFactNeighborX="-6438" custLinFactNeighborY="3415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624861D9-66A8-42B1-817C-6CD039BEB0D3}" type="pres">
      <dgm:prSet presAssocID="{9247D814-8402-43CE-B6EA-C86F953D7F7A}" presName="text_2" presStyleLbl="node1" presStyleIdx="1" presStyleCnt="4" custScaleX="95178" custScaleY="136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3477B-18A9-48AE-89E9-349F162AED43}" type="pres">
      <dgm:prSet presAssocID="{9247D814-8402-43CE-B6EA-C86F953D7F7A}" presName="accent_2" presStyleCnt="0"/>
      <dgm:spPr/>
    </dgm:pt>
    <dgm:pt modelId="{37C658E5-2915-4089-A827-F5B153E47069}" type="pres">
      <dgm:prSet presAssocID="{9247D814-8402-43CE-B6EA-C86F953D7F7A}" presName="accentRepeatNode" presStyleLbl="solidFgAcc1" presStyleIdx="1" presStyleCnt="4" custLinFactNeighborX="-6438" custLinFactNeighborY="3415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C503B137-2328-428A-9EEF-5B738F22765B}" type="pres">
      <dgm:prSet presAssocID="{9387727E-D2C4-44EE-A6ED-9AEFC92586E4}" presName="text_3" presStyleLbl="node1" presStyleIdx="2" presStyleCnt="4" custScaleY="136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A64D9-3CC0-47D8-A192-77370E0A9F16}" type="pres">
      <dgm:prSet presAssocID="{9387727E-D2C4-44EE-A6ED-9AEFC92586E4}" presName="accent_3" presStyleCnt="0"/>
      <dgm:spPr/>
    </dgm:pt>
    <dgm:pt modelId="{9448736B-C5C3-453F-BEE4-FF1D51FEC9A4}" type="pres">
      <dgm:prSet presAssocID="{9387727E-D2C4-44EE-A6ED-9AEFC92586E4}" presName="accentRepeatNode" presStyleLbl="solidFgAcc1" presStyleIdx="2" presStyleCnt="4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040B3BB6-3DF9-4154-8A47-60E72D134E0E}" type="pres">
      <dgm:prSet presAssocID="{03DAE1FC-8500-4B1D-AE3D-DB5864AC880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AE684-A998-43A5-A1C4-5AC166D042ED}" type="pres">
      <dgm:prSet presAssocID="{03DAE1FC-8500-4B1D-AE3D-DB5864AC880B}" presName="accent_4" presStyleCnt="0"/>
      <dgm:spPr/>
    </dgm:pt>
    <dgm:pt modelId="{B23C2FF1-A863-4E76-A225-F6CA5FC885F8}" type="pres">
      <dgm:prSet presAssocID="{03DAE1FC-8500-4B1D-AE3D-DB5864AC880B}" presName="accentRepeatNode" presStyleLbl="solidFgAcc1" presStyleIdx="3" presStyleCnt="4" custLinFactNeighborX="-6438" custLinFactNeighborY="3415"/>
      <dgm:spPr>
        <a:solidFill>
          <a:srgbClr val="00B0F0"/>
        </a:solidFill>
      </dgm:spPr>
      <dgm:t>
        <a:bodyPr/>
        <a:lstStyle/>
        <a:p>
          <a:endParaRPr lang="ru-RU"/>
        </a:p>
      </dgm:t>
    </dgm:pt>
  </dgm:ptLst>
  <dgm:cxnLst>
    <dgm:cxn modelId="{092B73FE-2C39-4440-A97F-D4A1E1EF6D4E}" srcId="{43ADDF28-84FA-4575-AC5D-17A0A7CE7C62}" destId="{6312BA53-CC1B-4A51-9A44-3EFF139960FF}" srcOrd="0" destOrd="0" parTransId="{DCBC96BF-9CBD-41F4-952A-A910CF81DD8E}" sibTransId="{77FF4767-8B52-4339-BA3C-993333D6D8AF}"/>
    <dgm:cxn modelId="{AE2EEB40-22F0-42BA-9B8B-130EC8226D57}" type="presOf" srcId="{43ADDF28-84FA-4575-AC5D-17A0A7CE7C62}" destId="{904ABDC5-1B0C-406A-B9C6-19BC9B478F56}" srcOrd="0" destOrd="0" presId="urn:microsoft.com/office/officeart/2008/layout/VerticalCurvedList"/>
    <dgm:cxn modelId="{66792AC1-231F-407A-BA3F-2830ED0ED8F5}" srcId="{43ADDF28-84FA-4575-AC5D-17A0A7CE7C62}" destId="{9247D814-8402-43CE-B6EA-C86F953D7F7A}" srcOrd="1" destOrd="0" parTransId="{01211B01-90DF-438A-824F-5036CAB71060}" sibTransId="{ED73B057-00DF-44A0-9A28-DC547CE76A87}"/>
    <dgm:cxn modelId="{A8DE7003-3EBC-46E2-BCFB-5DED761F689D}" type="presOf" srcId="{6312BA53-CC1B-4A51-9A44-3EFF139960FF}" destId="{323E6259-258B-4E34-ACE0-441EFC66A322}" srcOrd="0" destOrd="0" presId="urn:microsoft.com/office/officeart/2008/layout/VerticalCurvedList"/>
    <dgm:cxn modelId="{23DD562F-08D5-4743-AC78-D5F797B0ACA8}" srcId="{43ADDF28-84FA-4575-AC5D-17A0A7CE7C62}" destId="{9387727E-D2C4-44EE-A6ED-9AEFC92586E4}" srcOrd="2" destOrd="0" parTransId="{59B175D9-3552-466A-8DF5-AED075F81513}" sibTransId="{8110A51B-7825-4BF6-9193-0970A39744A4}"/>
    <dgm:cxn modelId="{A0A9088A-DF4A-46A0-88D7-7B547EF4903B}" type="presOf" srcId="{03DAE1FC-8500-4B1D-AE3D-DB5864AC880B}" destId="{040B3BB6-3DF9-4154-8A47-60E72D134E0E}" srcOrd="0" destOrd="0" presId="urn:microsoft.com/office/officeart/2008/layout/VerticalCurvedList"/>
    <dgm:cxn modelId="{D691779D-26B4-4408-8B55-7A54B40DF0E4}" type="presOf" srcId="{77FF4767-8B52-4339-BA3C-993333D6D8AF}" destId="{78D16C61-8B3D-4BA6-8FD9-DB2BA43F2B3C}" srcOrd="0" destOrd="0" presId="urn:microsoft.com/office/officeart/2008/layout/VerticalCurvedList"/>
    <dgm:cxn modelId="{4269D899-6137-4B11-96FF-4FC7A286CB7E}" srcId="{43ADDF28-84FA-4575-AC5D-17A0A7CE7C62}" destId="{03DAE1FC-8500-4B1D-AE3D-DB5864AC880B}" srcOrd="3" destOrd="0" parTransId="{DEA32F95-4121-40A9-B6A7-FA5B7566271E}" sibTransId="{DD938CA1-9677-450E-ACFE-90195DC3671B}"/>
    <dgm:cxn modelId="{8B2712E2-0E2F-482D-8D73-7DD2A975B342}" type="presOf" srcId="{9247D814-8402-43CE-B6EA-C86F953D7F7A}" destId="{624861D9-66A8-42B1-817C-6CD039BEB0D3}" srcOrd="0" destOrd="0" presId="urn:microsoft.com/office/officeart/2008/layout/VerticalCurvedList"/>
    <dgm:cxn modelId="{CE0FDBC5-E73D-440D-8994-E236078A7EA1}" type="presOf" srcId="{9387727E-D2C4-44EE-A6ED-9AEFC92586E4}" destId="{C503B137-2328-428A-9EEF-5B738F22765B}" srcOrd="0" destOrd="0" presId="urn:microsoft.com/office/officeart/2008/layout/VerticalCurvedList"/>
    <dgm:cxn modelId="{59637BCA-7492-4D48-A4FD-89E9B69D6B16}" type="presParOf" srcId="{904ABDC5-1B0C-406A-B9C6-19BC9B478F56}" destId="{C36F78EA-BC08-4E83-8B1F-13FD9539CBDE}" srcOrd="0" destOrd="0" presId="urn:microsoft.com/office/officeart/2008/layout/VerticalCurvedList"/>
    <dgm:cxn modelId="{3FD85A1E-B0D2-4422-8CE2-ADB73E5C32AB}" type="presParOf" srcId="{C36F78EA-BC08-4E83-8B1F-13FD9539CBDE}" destId="{5D05477D-C349-4F61-AAC9-BFB88F04F990}" srcOrd="0" destOrd="0" presId="urn:microsoft.com/office/officeart/2008/layout/VerticalCurvedList"/>
    <dgm:cxn modelId="{3CC761DB-98AD-439A-9A5A-398571A955AB}" type="presParOf" srcId="{5D05477D-C349-4F61-AAC9-BFB88F04F990}" destId="{30D269FF-4B69-487B-AB4E-73EFC94B8747}" srcOrd="0" destOrd="0" presId="urn:microsoft.com/office/officeart/2008/layout/VerticalCurvedList"/>
    <dgm:cxn modelId="{C85171A6-B5FE-439F-8C96-8E65EA7DC31C}" type="presParOf" srcId="{5D05477D-C349-4F61-AAC9-BFB88F04F990}" destId="{78D16C61-8B3D-4BA6-8FD9-DB2BA43F2B3C}" srcOrd="1" destOrd="0" presId="urn:microsoft.com/office/officeart/2008/layout/VerticalCurvedList"/>
    <dgm:cxn modelId="{FB59F31C-EA82-49A3-8138-3B8624D281B1}" type="presParOf" srcId="{5D05477D-C349-4F61-AAC9-BFB88F04F990}" destId="{EA75F9C3-ECE3-4BC2-BCAC-7FDD39EB7ECB}" srcOrd="2" destOrd="0" presId="urn:microsoft.com/office/officeart/2008/layout/VerticalCurvedList"/>
    <dgm:cxn modelId="{CD65DB7A-7AF6-44FB-B467-C468DE16314F}" type="presParOf" srcId="{5D05477D-C349-4F61-AAC9-BFB88F04F990}" destId="{8FB3264B-CF97-4CAC-A043-7318C3D29DCE}" srcOrd="3" destOrd="0" presId="urn:microsoft.com/office/officeart/2008/layout/VerticalCurvedList"/>
    <dgm:cxn modelId="{0AD60F27-1D3F-400E-8BEE-579E4664B512}" type="presParOf" srcId="{C36F78EA-BC08-4E83-8B1F-13FD9539CBDE}" destId="{323E6259-258B-4E34-ACE0-441EFC66A322}" srcOrd="1" destOrd="0" presId="urn:microsoft.com/office/officeart/2008/layout/VerticalCurvedList"/>
    <dgm:cxn modelId="{28F1CA87-E799-4B5E-B36F-C7B7F2B41548}" type="presParOf" srcId="{C36F78EA-BC08-4E83-8B1F-13FD9539CBDE}" destId="{7D6AC539-06C5-40B1-9561-6706F73075DB}" srcOrd="2" destOrd="0" presId="urn:microsoft.com/office/officeart/2008/layout/VerticalCurvedList"/>
    <dgm:cxn modelId="{BECA8DAA-0248-4E9B-99C2-8E977BE9D65E}" type="presParOf" srcId="{7D6AC539-06C5-40B1-9561-6706F73075DB}" destId="{EB9F4337-BE84-4C4B-98BA-9AFAA3A5A84C}" srcOrd="0" destOrd="0" presId="urn:microsoft.com/office/officeart/2008/layout/VerticalCurvedList"/>
    <dgm:cxn modelId="{78198F12-E9A4-453A-9714-90072490B19C}" type="presParOf" srcId="{C36F78EA-BC08-4E83-8B1F-13FD9539CBDE}" destId="{624861D9-66A8-42B1-817C-6CD039BEB0D3}" srcOrd="3" destOrd="0" presId="urn:microsoft.com/office/officeart/2008/layout/VerticalCurvedList"/>
    <dgm:cxn modelId="{EC2B4A19-A9B8-45DE-9F51-C55000743387}" type="presParOf" srcId="{C36F78EA-BC08-4E83-8B1F-13FD9539CBDE}" destId="{CFB3477B-18A9-48AE-89E9-349F162AED43}" srcOrd="4" destOrd="0" presId="urn:microsoft.com/office/officeart/2008/layout/VerticalCurvedList"/>
    <dgm:cxn modelId="{4F15B6FC-5550-4EAE-8876-037C35D338D4}" type="presParOf" srcId="{CFB3477B-18A9-48AE-89E9-349F162AED43}" destId="{37C658E5-2915-4089-A827-F5B153E47069}" srcOrd="0" destOrd="0" presId="urn:microsoft.com/office/officeart/2008/layout/VerticalCurvedList"/>
    <dgm:cxn modelId="{30556464-89D8-46A1-9B3C-629A1DBDADC4}" type="presParOf" srcId="{C36F78EA-BC08-4E83-8B1F-13FD9539CBDE}" destId="{C503B137-2328-428A-9EEF-5B738F22765B}" srcOrd="5" destOrd="0" presId="urn:microsoft.com/office/officeart/2008/layout/VerticalCurvedList"/>
    <dgm:cxn modelId="{164110C9-1F7F-44F1-B577-72F0B54E7E5B}" type="presParOf" srcId="{C36F78EA-BC08-4E83-8B1F-13FD9539CBDE}" destId="{D32A64D9-3CC0-47D8-A192-77370E0A9F16}" srcOrd="6" destOrd="0" presId="urn:microsoft.com/office/officeart/2008/layout/VerticalCurvedList"/>
    <dgm:cxn modelId="{40372A13-9530-4B1A-AACE-BFC2612497A9}" type="presParOf" srcId="{D32A64D9-3CC0-47D8-A192-77370E0A9F16}" destId="{9448736B-C5C3-453F-BEE4-FF1D51FEC9A4}" srcOrd="0" destOrd="0" presId="urn:microsoft.com/office/officeart/2008/layout/VerticalCurvedList"/>
    <dgm:cxn modelId="{B73BA6C8-3DEC-4356-BA0C-9A83E9A6B98D}" type="presParOf" srcId="{C36F78EA-BC08-4E83-8B1F-13FD9539CBDE}" destId="{040B3BB6-3DF9-4154-8A47-60E72D134E0E}" srcOrd="7" destOrd="0" presId="urn:microsoft.com/office/officeart/2008/layout/VerticalCurvedList"/>
    <dgm:cxn modelId="{4C6C6E01-FF98-4ABF-A493-9431C2D8806D}" type="presParOf" srcId="{C36F78EA-BC08-4E83-8B1F-13FD9539CBDE}" destId="{4ADAE684-A998-43A5-A1C4-5AC166D042ED}" srcOrd="8" destOrd="0" presId="urn:microsoft.com/office/officeart/2008/layout/VerticalCurvedList"/>
    <dgm:cxn modelId="{770F2EFA-7878-4D17-A549-34304248F70B}" type="presParOf" srcId="{4ADAE684-A998-43A5-A1C4-5AC166D042ED}" destId="{B23C2FF1-A863-4E76-A225-F6CA5FC885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DDF28-84FA-4575-AC5D-17A0A7CE7C62}" type="doc">
      <dgm:prSet loTypeId="urn:microsoft.com/office/officeart/2005/8/layout/default#1" loCatId="list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312BA53-CC1B-4A51-9A44-3EFF139960F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содержание автомобильных дорог                         </a:t>
          </a:r>
          <a:r>
            <a:rPr lang="ru-RU" sz="22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26 459,8</a:t>
          </a:r>
          <a:endParaRPr lang="ru-RU" sz="2200" b="1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DCBC96BF-9CBD-41F4-952A-A910CF81DD8E}" type="parTrans" cxnId="{092B73FE-2C39-4440-A97F-D4A1E1EF6D4E}">
      <dgm:prSet/>
      <dgm:spPr/>
      <dgm:t>
        <a:bodyPr/>
        <a:lstStyle/>
        <a:p>
          <a:endParaRPr lang="ru-RU" sz="2500">
            <a:solidFill>
              <a:schemeClr val="tx1"/>
            </a:solidFill>
            <a:latin typeface="Calibri" pitchFamily="34" charset="0"/>
          </a:endParaRPr>
        </a:p>
      </dgm:t>
    </dgm:pt>
    <dgm:pt modelId="{77FF4767-8B52-4339-BA3C-993333D6D8AF}" type="sibTrans" cxnId="{092B73FE-2C39-4440-A97F-D4A1E1EF6D4E}">
      <dgm:prSet/>
      <dgm:spPr/>
      <dgm:t>
        <a:bodyPr/>
        <a:lstStyle/>
        <a:p>
          <a:endParaRPr lang="ru-RU" sz="2500">
            <a:solidFill>
              <a:schemeClr val="tx1"/>
            </a:solidFill>
            <a:latin typeface="Calibri" pitchFamily="34" charset="0"/>
          </a:endParaRPr>
        </a:p>
      </dgm:t>
    </dgm:pt>
    <dgm:pt modelId="{9247D814-8402-43CE-B6EA-C86F953D7F7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проведение реконструкции, капитального и текущего ремонта </a:t>
          </a:r>
          <a:r>
            <a:rPr lang="ru-RU" sz="2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                </a:t>
          </a:r>
          <a:r>
            <a:rPr lang="ru-RU" sz="22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4 113,5</a:t>
          </a:r>
          <a:endParaRPr lang="ru-RU" sz="2200" b="1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01211B01-90DF-438A-824F-5036CAB71060}" type="parTrans" cxnId="{66792AC1-231F-407A-BA3F-2830ED0ED8F5}">
      <dgm:prSet/>
      <dgm:spPr/>
      <dgm:t>
        <a:bodyPr/>
        <a:lstStyle/>
        <a:p>
          <a:endParaRPr lang="ru-RU" sz="2500">
            <a:solidFill>
              <a:schemeClr val="tx1"/>
            </a:solidFill>
            <a:latin typeface="Calibri" pitchFamily="34" charset="0"/>
          </a:endParaRPr>
        </a:p>
      </dgm:t>
    </dgm:pt>
    <dgm:pt modelId="{ED73B057-00DF-44A0-9A28-DC547CE76A87}" type="sibTrans" cxnId="{66792AC1-231F-407A-BA3F-2830ED0ED8F5}">
      <dgm:prSet/>
      <dgm:spPr/>
      <dgm:t>
        <a:bodyPr/>
        <a:lstStyle/>
        <a:p>
          <a:endParaRPr lang="ru-RU" sz="2500">
            <a:solidFill>
              <a:schemeClr val="tx1"/>
            </a:solidFill>
            <a:latin typeface="Calibri" pitchFamily="34" charset="0"/>
          </a:endParaRPr>
        </a:p>
      </dgm:t>
    </dgm:pt>
    <dgm:pt modelId="{03DAE1FC-8500-4B1D-AE3D-DB5864AC880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200" b="0" i="0" u="none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реализация народных проектов в сфере дорожной деятельности             </a:t>
          </a:r>
          <a:r>
            <a:rPr lang="ru-RU" sz="2200" b="1" i="0" u="none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1 115,0</a:t>
          </a:r>
          <a:endParaRPr lang="ru-RU" sz="2200" b="1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DEA32F95-4121-40A9-B6A7-FA5B7566271E}" type="parTrans" cxnId="{4269D899-6137-4B11-96FF-4FC7A286CB7E}">
      <dgm:prSet/>
      <dgm:spPr/>
      <dgm:t>
        <a:bodyPr/>
        <a:lstStyle/>
        <a:p>
          <a:endParaRPr lang="ru-RU" sz="2500">
            <a:solidFill>
              <a:schemeClr val="tx1"/>
            </a:solidFill>
            <a:latin typeface="Calibri" pitchFamily="34" charset="0"/>
          </a:endParaRPr>
        </a:p>
      </dgm:t>
    </dgm:pt>
    <dgm:pt modelId="{DD938CA1-9677-450E-ACFE-90195DC3671B}" type="sibTrans" cxnId="{4269D899-6137-4B11-96FF-4FC7A286CB7E}">
      <dgm:prSet/>
      <dgm:spPr/>
      <dgm:t>
        <a:bodyPr/>
        <a:lstStyle/>
        <a:p>
          <a:endParaRPr lang="ru-RU" sz="2500">
            <a:solidFill>
              <a:schemeClr val="tx1"/>
            </a:solidFill>
            <a:latin typeface="Calibri" pitchFamily="34" charset="0"/>
          </a:endParaRPr>
        </a:p>
      </dgm:t>
    </dgm:pt>
    <dgm:pt modelId="{F384F6D2-C81A-4D81-96FF-EF9D6C24A89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Calibri" pitchFamily="34" charset="0"/>
            </a:rPr>
            <a:t>пешеходные переходы в соответствии со стандартами, правоустанавливающие документы </a:t>
          </a:r>
          <a:r>
            <a:rPr lang="ru-RU" sz="2200" b="1" dirty="0" smtClean="0">
              <a:solidFill>
                <a:schemeClr val="tx1"/>
              </a:solidFill>
              <a:latin typeface="Calibri" pitchFamily="34" charset="0"/>
            </a:rPr>
            <a:t>2 149,6 </a:t>
          </a:r>
          <a:endParaRPr lang="ru-RU" sz="2200" b="1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22A37108-CE2A-489C-BD12-27DCF7EC8C6E}" type="parTrans" cxnId="{9DDCCD0F-50F3-4C54-8632-FC5820527EE8}">
      <dgm:prSet/>
      <dgm:spPr/>
      <dgm:t>
        <a:bodyPr/>
        <a:lstStyle/>
        <a:p>
          <a:endParaRPr lang="ru-RU" sz="2500">
            <a:solidFill>
              <a:schemeClr val="tx1"/>
            </a:solidFill>
            <a:latin typeface="Calibri" pitchFamily="34" charset="0"/>
          </a:endParaRPr>
        </a:p>
      </dgm:t>
    </dgm:pt>
    <dgm:pt modelId="{5B1E185A-0DB7-47F3-8C73-2C896809623B}" type="sibTrans" cxnId="{9DDCCD0F-50F3-4C54-8632-FC5820527EE8}">
      <dgm:prSet/>
      <dgm:spPr/>
      <dgm:t>
        <a:bodyPr/>
        <a:lstStyle/>
        <a:p>
          <a:endParaRPr lang="ru-RU" sz="2500">
            <a:solidFill>
              <a:schemeClr val="tx1"/>
            </a:solidFill>
            <a:latin typeface="Calibri" pitchFamily="34" charset="0"/>
          </a:endParaRPr>
        </a:p>
      </dgm:t>
    </dgm:pt>
    <dgm:pt modelId="{F27B8DF5-3B3F-4E34-B6F1-8B19C8A7DF7B}">
      <dgm:prSet custT="1"/>
      <dgm:spPr>
        <a:solidFill>
          <a:srgbClr val="00B050"/>
        </a:solidFill>
      </dgm:spPr>
      <dgm:t>
        <a:bodyPr/>
        <a:lstStyle/>
        <a:p>
          <a:r>
            <a:rPr lang="ru-RU" sz="2200" b="0" i="0" u="none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содержание зимних автомобильных дорог общего пользования местного значения </a:t>
          </a:r>
          <a:r>
            <a:rPr lang="ru-RU" sz="2200" b="1" i="0" u="none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520,9</a:t>
          </a:r>
          <a:endParaRPr lang="ru-RU" sz="2200" b="1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511A38F9-9B97-4CB2-98CE-C0282544AFA8}" type="parTrans" cxnId="{531AF972-95F5-406D-B3E6-94AC9BC0D5A5}">
      <dgm:prSet/>
      <dgm:spPr/>
      <dgm:t>
        <a:bodyPr/>
        <a:lstStyle/>
        <a:p>
          <a:endParaRPr lang="ru-RU" sz="2500">
            <a:solidFill>
              <a:schemeClr val="tx1"/>
            </a:solidFill>
            <a:latin typeface="Calibri" pitchFamily="34" charset="0"/>
          </a:endParaRPr>
        </a:p>
      </dgm:t>
    </dgm:pt>
    <dgm:pt modelId="{8DC937F3-441D-4D31-A3F1-3CA10AAF6529}" type="sibTrans" cxnId="{531AF972-95F5-406D-B3E6-94AC9BC0D5A5}">
      <dgm:prSet/>
      <dgm:spPr/>
      <dgm:t>
        <a:bodyPr/>
        <a:lstStyle/>
        <a:p>
          <a:endParaRPr lang="ru-RU" sz="2500">
            <a:solidFill>
              <a:schemeClr val="tx1"/>
            </a:solidFill>
            <a:latin typeface="Calibri" pitchFamily="34" charset="0"/>
          </a:endParaRPr>
        </a:p>
      </dgm:t>
    </dgm:pt>
    <dgm:pt modelId="{D05A9920-45BF-4DB4-ADEC-868BEF6BFF11}">
      <dgm:prSet custT="1"/>
      <dgm:spPr>
        <a:solidFill>
          <a:srgbClr val="00B050"/>
        </a:solidFill>
      </dgm:spPr>
      <dgm:t>
        <a:bodyPr/>
        <a:lstStyle/>
        <a:p>
          <a:r>
            <a:rPr lang="ru-RU" sz="2200" dirty="0">
              <a:solidFill>
                <a:schemeClr val="tx1"/>
              </a:solidFill>
              <a:latin typeface="Calibri" pitchFamily="34" charset="0"/>
            </a:rPr>
            <a:t>нанесение</a:t>
          </a:r>
          <a:r>
            <a:rPr lang="ru-RU" sz="2200" dirty="0">
              <a:latin typeface="Calibri" pitchFamily="34" charset="0"/>
            </a:rPr>
            <a:t> </a:t>
          </a:r>
          <a:r>
            <a:rPr lang="ru-RU" sz="2200" dirty="0" smtClean="0">
              <a:solidFill>
                <a:schemeClr val="tx1"/>
              </a:solidFill>
              <a:latin typeface="Calibri" pitchFamily="34" charset="0"/>
            </a:rPr>
            <a:t>разметки</a:t>
          </a:r>
        </a:p>
        <a:p>
          <a:r>
            <a:rPr lang="ru-RU" sz="2200" dirty="0" smtClean="0">
              <a:solidFill>
                <a:schemeClr val="tx1"/>
              </a:solidFill>
              <a:latin typeface="Calibri" pitchFamily="34" charset="0"/>
            </a:rPr>
            <a:t>  </a:t>
          </a:r>
          <a:r>
            <a:rPr lang="ru-RU" sz="2200" b="1" dirty="0">
              <a:solidFill>
                <a:schemeClr val="tx1"/>
              </a:solidFill>
              <a:latin typeface="Calibri" pitchFamily="34" charset="0"/>
            </a:rPr>
            <a:t>1 </a:t>
          </a:r>
          <a:r>
            <a:rPr lang="ru-RU" sz="2200" b="1" dirty="0" smtClean="0">
              <a:solidFill>
                <a:schemeClr val="tx1"/>
              </a:solidFill>
              <a:latin typeface="Calibri" pitchFamily="34" charset="0"/>
            </a:rPr>
            <a:t>400,0</a:t>
          </a:r>
          <a:endParaRPr lang="ru-RU" sz="2200" b="1" dirty="0">
            <a:solidFill>
              <a:schemeClr val="tx1"/>
            </a:solidFill>
            <a:latin typeface="Calibri" pitchFamily="34" charset="0"/>
          </a:endParaRPr>
        </a:p>
      </dgm:t>
    </dgm:pt>
    <dgm:pt modelId="{F7849813-78FD-4576-9D9A-221356490293}" type="parTrans" cxnId="{63C8F4FE-5747-4A4F-A922-5C3074E9BC53}">
      <dgm:prSet/>
      <dgm:spPr/>
      <dgm:t>
        <a:bodyPr/>
        <a:lstStyle/>
        <a:p>
          <a:endParaRPr lang="ru-RU"/>
        </a:p>
      </dgm:t>
    </dgm:pt>
    <dgm:pt modelId="{C64F1229-5819-4C0F-A4F8-61DAAD416BF9}" type="sibTrans" cxnId="{63C8F4FE-5747-4A4F-A922-5C3074E9BC53}">
      <dgm:prSet/>
      <dgm:spPr/>
      <dgm:t>
        <a:bodyPr/>
        <a:lstStyle/>
        <a:p>
          <a:endParaRPr lang="ru-RU"/>
        </a:p>
      </dgm:t>
    </dgm:pt>
    <dgm:pt modelId="{218A480E-D1C0-4F5A-B732-434BB93A8706}">
      <dgm:prSet custT="1"/>
      <dgm:spPr>
        <a:solidFill>
          <a:srgbClr val="00B050"/>
        </a:solidFill>
      </dgm:spPr>
      <dgm:t>
        <a:bodyPr/>
        <a:lstStyle/>
        <a:p>
          <a:r>
            <a:rPr lang="ru-RU" sz="2200" b="0" i="0" u="none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МБТ бюджетам поселений на осуществление переданных полномочий             </a:t>
          </a:r>
          <a:r>
            <a:rPr lang="ru-RU" sz="2200" b="1" i="0" u="none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2 380,0</a:t>
          </a:r>
          <a:endParaRPr lang="ru-RU" sz="2200" b="1" dirty="0"/>
        </a:p>
      </dgm:t>
    </dgm:pt>
    <dgm:pt modelId="{15765A7F-47F1-4D1E-8E55-238C0F3E95EE}" type="parTrans" cxnId="{4766BB15-E457-4A03-BDD4-F6B8F2BBCECF}">
      <dgm:prSet/>
      <dgm:spPr/>
      <dgm:t>
        <a:bodyPr/>
        <a:lstStyle/>
        <a:p>
          <a:endParaRPr lang="ru-RU"/>
        </a:p>
      </dgm:t>
    </dgm:pt>
    <dgm:pt modelId="{6DC274CA-6111-4292-8F00-80EED4341C0C}" type="sibTrans" cxnId="{4766BB15-E457-4A03-BDD4-F6B8F2BBCECF}">
      <dgm:prSet/>
      <dgm:spPr/>
      <dgm:t>
        <a:bodyPr/>
        <a:lstStyle/>
        <a:p>
          <a:endParaRPr lang="ru-RU"/>
        </a:p>
      </dgm:t>
    </dgm:pt>
    <dgm:pt modelId="{D91E0B82-99FD-430C-B40A-C8E68806FCC4}" type="pres">
      <dgm:prSet presAssocID="{43ADDF28-84FA-4575-AC5D-17A0A7CE7C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A1A291-11A0-4FEF-9922-217D37AA5814}" type="pres">
      <dgm:prSet presAssocID="{6312BA53-CC1B-4A51-9A44-3EFF139960FF}" presName="node" presStyleLbl="node1" presStyleIdx="0" presStyleCnt="7" custScaleX="105022" custScaleY="152655" custLinFactNeighborX="3328" custLinFactNeighborY="6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F3FD5-9066-4C55-AA00-A2472646E26D}" type="pres">
      <dgm:prSet presAssocID="{77FF4767-8B52-4339-BA3C-993333D6D8AF}" presName="sibTrans" presStyleCnt="0"/>
      <dgm:spPr/>
    </dgm:pt>
    <dgm:pt modelId="{62269B21-2E78-4DDC-90C4-CBC02439BAF0}" type="pres">
      <dgm:prSet presAssocID="{9247D814-8402-43CE-B6EA-C86F953D7F7A}" presName="node" presStyleLbl="node1" presStyleIdx="1" presStyleCnt="7" custScaleX="109207" custScaleY="152655" custLinFactNeighborX="1166" custLinFactNeighborY="5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AD4BC-2E70-4A07-9E73-3550776C1ABA}" type="pres">
      <dgm:prSet presAssocID="{ED73B057-00DF-44A0-9A28-DC547CE76A87}" presName="sibTrans" presStyleCnt="0"/>
      <dgm:spPr/>
    </dgm:pt>
    <dgm:pt modelId="{DDD2B0FC-D807-42F3-AB43-FDB0207ACD94}" type="pres">
      <dgm:prSet presAssocID="{03DAE1FC-8500-4B1D-AE3D-DB5864AC880B}" presName="node" presStyleLbl="node1" presStyleIdx="2" presStyleCnt="7" custScaleX="106934" custScaleY="152655" custLinFactNeighborX="-897" custLinFactNeighborY="4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2F6F6-568A-486D-BD0E-B8CCAC96F55F}" type="pres">
      <dgm:prSet presAssocID="{DD938CA1-9677-450E-ACFE-90195DC3671B}" presName="sibTrans" presStyleCnt="0"/>
      <dgm:spPr/>
    </dgm:pt>
    <dgm:pt modelId="{FA797F3C-43E7-4115-B4BA-DEE602B3FDDF}" type="pres">
      <dgm:prSet presAssocID="{218A480E-D1C0-4F5A-B732-434BB93A8706}" presName="node" presStyleLbl="node1" presStyleIdx="3" presStyleCnt="7" custScaleX="106634" custScaleY="152655" custLinFactNeighborX="-4704" custLinFactNeighborY="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3B23A-EA45-49FE-8F3E-408D27E19F31}" type="pres">
      <dgm:prSet presAssocID="{6DC274CA-6111-4292-8F00-80EED4341C0C}" presName="sibTrans" presStyleCnt="0"/>
      <dgm:spPr/>
    </dgm:pt>
    <dgm:pt modelId="{C0821BE7-D278-4D52-B2ED-DA160FD38685}" type="pres">
      <dgm:prSet presAssocID="{F384F6D2-C81A-4D81-96FF-EF9D6C24A893}" presName="node" presStyleLbl="node1" presStyleIdx="4" presStyleCnt="7" custScaleX="151737" custScaleY="152655" custLinFactNeighborX="-11507" custLinFactNeighborY="5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2FE02-46FD-4907-A574-DE00D312441B}" type="pres">
      <dgm:prSet presAssocID="{5B1E185A-0DB7-47F3-8C73-2C896809623B}" presName="sibTrans" presStyleCnt="0"/>
      <dgm:spPr/>
    </dgm:pt>
    <dgm:pt modelId="{A9C6020A-80B6-493D-A627-68967B08049B}" type="pres">
      <dgm:prSet presAssocID="{D05A9920-45BF-4DB4-ADEC-868BEF6BFF11}" presName="node" presStyleLbl="node1" presStyleIdx="5" presStyleCnt="7" custScaleX="109588" custScaleY="152655" custLinFactNeighborX="-6962" custLinFactNeighborY="5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8FF2D-2D6E-4945-9BB8-5029ED0DBDB8}" type="pres">
      <dgm:prSet presAssocID="{C64F1229-5819-4C0F-A4F8-61DAAD416BF9}" presName="sibTrans" presStyleCnt="0"/>
      <dgm:spPr/>
    </dgm:pt>
    <dgm:pt modelId="{C811FF00-FF1B-4505-ACD4-A616D1E0DE09}" type="pres">
      <dgm:prSet presAssocID="{F27B8DF5-3B3F-4E34-B6F1-8B19C8A7DF7B}" presName="node" presStyleLbl="node1" presStyleIdx="6" presStyleCnt="7" custScaleX="151737" custScaleY="152655" custLinFactNeighborX="-6761" custLinFactNeighborY="5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9D899-6137-4B11-96FF-4FC7A286CB7E}" srcId="{43ADDF28-84FA-4575-AC5D-17A0A7CE7C62}" destId="{03DAE1FC-8500-4B1D-AE3D-DB5864AC880B}" srcOrd="2" destOrd="0" parTransId="{DEA32F95-4121-40A9-B6A7-FA5B7566271E}" sibTransId="{DD938CA1-9677-450E-ACFE-90195DC3671B}"/>
    <dgm:cxn modelId="{B64C0022-32FC-4FEF-82F9-E803D9A2F5A1}" type="presOf" srcId="{F27B8DF5-3B3F-4E34-B6F1-8B19C8A7DF7B}" destId="{C811FF00-FF1B-4505-ACD4-A616D1E0DE09}" srcOrd="0" destOrd="0" presId="urn:microsoft.com/office/officeart/2005/8/layout/default#1"/>
    <dgm:cxn modelId="{FC957290-91D2-4440-9E04-C50C357C48D9}" type="presOf" srcId="{9247D814-8402-43CE-B6EA-C86F953D7F7A}" destId="{62269B21-2E78-4DDC-90C4-CBC02439BAF0}" srcOrd="0" destOrd="0" presId="urn:microsoft.com/office/officeart/2005/8/layout/default#1"/>
    <dgm:cxn modelId="{DC4A2C30-AA2A-4104-9D03-33FABDBA4E6E}" type="presOf" srcId="{6312BA53-CC1B-4A51-9A44-3EFF139960FF}" destId="{B9A1A291-11A0-4FEF-9922-217D37AA5814}" srcOrd="0" destOrd="0" presId="urn:microsoft.com/office/officeart/2005/8/layout/default#1"/>
    <dgm:cxn modelId="{531AF972-95F5-406D-B3E6-94AC9BC0D5A5}" srcId="{43ADDF28-84FA-4575-AC5D-17A0A7CE7C62}" destId="{F27B8DF5-3B3F-4E34-B6F1-8B19C8A7DF7B}" srcOrd="6" destOrd="0" parTransId="{511A38F9-9B97-4CB2-98CE-C0282544AFA8}" sibTransId="{8DC937F3-441D-4D31-A3F1-3CA10AAF6529}"/>
    <dgm:cxn modelId="{9DDCCD0F-50F3-4C54-8632-FC5820527EE8}" srcId="{43ADDF28-84FA-4575-AC5D-17A0A7CE7C62}" destId="{F384F6D2-C81A-4D81-96FF-EF9D6C24A893}" srcOrd="4" destOrd="0" parTransId="{22A37108-CE2A-489C-BD12-27DCF7EC8C6E}" sibTransId="{5B1E185A-0DB7-47F3-8C73-2C896809623B}"/>
    <dgm:cxn modelId="{4766BB15-E457-4A03-BDD4-F6B8F2BBCECF}" srcId="{43ADDF28-84FA-4575-AC5D-17A0A7CE7C62}" destId="{218A480E-D1C0-4F5A-B732-434BB93A8706}" srcOrd="3" destOrd="0" parTransId="{15765A7F-47F1-4D1E-8E55-238C0F3E95EE}" sibTransId="{6DC274CA-6111-4292-8F00-80EED4341C0C}"/>
    <dgm:cxn modelId="{A5FFD134-2BD1-47D8-87D1-78C69A7CC298}" type="presOf" srcId="{D05A9920-45BF-4DB4-ADEC-868BEF6BFF11}" destId="{A9C6020A-80B6-493D-A627-68967B08049B}" srcOrd="0" destOrd="0" presId="urn:microsoft.com/office/officeart/2005/8/layout/default#1"/>
    <dgm:cxn modelId="{5C330C42-542E-4CCB-9312-D039BC1B04A4}" type="presOf" srcId="{218A480E-D1C0-4F5A-B732-434BB93A8706}" destId="{FA797F3C-43E7-4115-B4BA-DEE602B3FDDF}" srcOrd="0" destOrd="0" presId="urn:microsoft.com/office/officeart/2005/8/layout/default#1"/>
    <dgm:cxn modelId="{32D5F89E-EA39-4EC8-B5FD-15A081E081B8}" type="presOf" srcId="{03DAE1FC-8500-4B1D-AE3D-DB5864AC880B}" destId="{DDD2B0FC-D807-42F3-AB43-FDB0207ACD94}" srcOrd="0" destOrd="0" presId="urn:microsoft.com/office/officeart/2005/8/layout/default#1"/>
    <dgm:cxn modelId="{C0E48740-39DD-413E-B41B-10394BCA8A58}" type="presOf" srcId="{43ADDF28-84FA-4575-AC5D-17A0A7CE7C62}" destId="{D91E0B82-99FD-430C-B40A-C8E68806FCC4}" srcOrd="0" destOrd="0" presId="urn:microsoft.com/office/officeart/2005/8/layout/default#1"/>
    <dgm:cxn modelId="{63C8F4FE-5747-4A4F-A922-5C3074E9BC53}" srcId="{43ADDF28-84FA-4575-AC5D-17A0A7CE7C62}" destId="{D05A9920-45BF-4DB4-ADEC-868BEF6BFF11}" srcOrd="5" destOrd="0" parTransId="{F7849813-78FD-4576-9D9A-221356490293}" sibTransId="{C64F1229-5819-4C0F-A4F8-61DAAD416BF9}"/>
    <dgm:cxn modelId="{66792AC1-231F-407A-BA3F-2830ED0ED8F5}" srcId="{43ADDF28-84FA-4575-AC5D-17A0A7CE7C62}" destId="{9247D814-8402-43CE-B6EA-C86F953D7F7A}" srcOrd="1" destOrd="0" parTransId="{01211B01-90DF-438A-824F-5036CAB71060}" sibTransId="{ED73B057-00DF-44A0-9A28-DC547CE76A87}"/>
    <dgm:cxn modelId="{092B73FE-2C39-4440-A97F-D4A1E1EF6D4E}" srcId="{43ADDF28-84FA-4575-AC5D-17A0A7CE7C62}" destId="{6312BA53-CC1B-4A51-9A44-3EFF139960FF}" srcOrd="0" destOrd="0" parTransId="{DCBC96BF-9CBD-41F4-952A-A910CF81DD8E}" sibTransId="{77FF4767-8B52-4339-BA3C-993333D6D8AF}"/>
    <dgm:cxn modelId="{25ED14F6-D66B-4647-AADD-12A788670409}" type="presOf" srcId="{F384F6D2-C81A-4D81-96FF-EF9D6C24A893}" destId="{C0821BE7-D278-4D52-B2ED-DA160FD38685}" srcOrd="0" destOrd="0" presId="urn:microsoft.com/office/officeart/2005/8/layout/default#1"/>
    <dgm:cxn modelId="{AF4821A2-4F9F-4983-A3D6-723B57ED9D26}" type="presParOf" srcId="{D91E0B82-99FD-430C-B40A-C8E68806FCC4}" destId="{B9A1A291-11A0-4FEF-9922-217D37AA5814}" srcOrd="0" destOrd="0" presId="urn:microsoft.com/office/officeart/2005/8/layout/default#1"/>
    <dgm:cxn modelId="{C558AD40-9A85-4568-8BF8-0AB3BB7CB44F}" type="presParOf" srcId="{D91E0B82-99FD-430C-B40A-C8E68806FCC4}" destId="{3D0F3FD5-9066-4C55-AA00-A2472646E26D}" srcOrd="1" destOrd="0" presId="urn:microsoft.com/office/officeart/2005/8/layout/default#1"/>
    <dgm:cxn modelId="{CE46749F-07EA-41DC-8EC2-606910D9765D}" type="presParOf" srcId="{D91E0B82-99FD-430C-B40A-C8E68806FCC4}" destId="{62269B21-2E78-4DDC-90C4-CBC02439BAF0}" srcOrd="2" destOrd="0" presId="urn:microsoft.com/office/officeart/2005/8/layout/default#1"/>
    <dgm:cxn modelId="{68B5E79A-9CD0-4386-B406-66BA5618B457}" type="presParOf" srcId="{D91E0B82-99FD-430C-B40A-C8E68806FCC4}" destId="{34DAD4BC-2E70-4A07-9E73-3550776C1ABA}" srcOrd="3" destOrd="0" presId="urn:microsoft.com/office/officeart/2005/8/layout/default#1"/>
    <dgm:cxn modelId="{573193FE-CA77-4CEE-87FE-FCF5E439CC65}" type="presParOf" srcId="{D91E0B82-99FD-430C-B40A-C8E68806FCC4}" destId="{DDD2B0FC-D807-42F3-AB43-FDB0207ACD94}" srcOrd="4" destOrd="0" presId="urn:microsoft.com/office/officeart/2005/8/layout/default#1"/>
    <dgm:cxn modelId="{8EF744CE-94B4-4BEF-9233-FD67CC937687}" type="presParOf" srcId="{D91E0B82-99FD-430C-B40A-C8E68806FCC4}" destId="{EF12F6F6-568A-486D-BD0E-B8CCAC96F55F}" srcOrd="5" destOrd="0" presId="urn:microsoft.com/office/officeart/2005/8/layout/default#1"/>
    <dgm:cxn modelId="{B5E42AF5-E8BF-496D-8577-202508D85B14}" type="presParOf" srcId="{D91E0B82-99FD-430C-B40A-C8E68806FCC4}" destId="{FA797F3C-43E7-4115-B4BA-DEE602B3FDDF}" srcOrd="6" destOrd="0" presId="urn:microsoft.com/office/officeart/2005/8/layout/default#1"/>
    <dgm:cxn modelId="{189D9521-8CD5-4717-A087-0DBFFAE7A7FE}" type="presParOf" srcId="{D91E0B82-99FD-430C-B40A-C8E68806FCC4}" destId="{0D73B23A-EA45-49FE-8F3E-408D27E19F31}" srcOrd="7" destOrd="0" presId="urn:microsoft.com/office/officeart/2005/8/layout/default#1"/>
    <dgm:cxn modelId="{603DF334-8070-460A-B448-D31E236CF8D7}" type="presParOf" srcId="{D91E0B82-99FD-430C-B40A-C8E68806FCC4}" destId="{C0821BE7-D278-4D52-B2ED-DA160FD38685}" srcOrd="8" destOrd="0" presId="urn:microsoft.com/office/officeart/2005/8/layout/default#1"/>
    <dgm:cxn modelId="{2FC94E5D-16CB-4ABD-98CD-4D929870E37F}" type="presParOf" srcId="{D91E0B82-99FD-430C-B40A-C8E68806FCC4}" destId="{D472FE02-46FD-4907-A574-DE00D312441B}" srcOrd="9" destOrd="0" presId="urn:microsoft.com/office/officeart/2005/8/layout/default#1"/>
    <dgm:cxn modelId="{E76EC035-2909-4DAE-9125-C4C2D7498991}" type="presParOf" srcId="{D91E0B82-99FD-430C-B40A-C8E68806FCC4}" destId="{A9C6020A-80B6-493D-A627-68967B08049B}" srcOrd="10" destOrd="0" presId="urn:microsoft.com/office/officeart/2005/8/layout/default#1"/>
    <dgm:cxn modelId="{79AA1974-CE5B-47D7-A521-11DDA59B9CEC}" type="presParOf" srcId="{D91E0B82-99FD-430C-B40A-C8E68806FCC4}" destId="{18B8FF2D-2D6E-4945-9BB8-5029ED0DBDB8}" srcOrd="11" destOrd="0" presId="urn:microsoft.com/office/officeart/2005/8/layout/default#1"/>
    <dgm:cxn modelId="{19B90C12-DBA4-457E-BD78-2184EB5F38B9}" type="presParOf" srcId="{D91E0B82-99FD-430C-B40A-C8E68806FCC4}" destId="{C811FF00-FF1B-4505-ACD4-A616D1E0DE09}" srcOrd="12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73EE39-5EBB-4F92-8008-D7011A4C1B2E}" type="doc">
      <dgm:prSet loTypeId="urn:microsoft.com/office/officeart/2005/8/layout/cycle4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FD357B9-0A2F-4DC2-8D21-F7BEC973E077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400" b="1" dirty="0" smtClean="0">
              <a:latin typeface="Calibri" pitchFamily="34" charset="0"/>
            </a:rPr>
            <a:t>ОБРАЗОВАНИЕ 83,1%</a:t>
          </a:r>
          <a:endParaRPr lang="ru-RU" sz="2400" b="1" dirty="0">
            <a:latin typeface="Calibri" pitchFamily="34" charset="0"/>
          </a:endParaRPr>
        </a:p>
      </dgm:t>
    </dgm:pt>
    <dgm:pt modelId="{ACB36B0F-C270-422C-A0C6-942B44B31605}" type="parTrans" cxnId="{B5D42ACD-B2B6-4F72-B1EF-A92B12E84D8F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93CCA2DA-54E6-4221-AD36-26FB5110F9BB}" type="sibTrans" cxnId="{B5D42ACD-B2B6-4F72-B1EF-A92B12E84D8F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A394129F-228A-41F0-BA17-4392312A3161}">
      <dgm:prSet phldrT="[Текст]" custT="1"/>
      <dgm:spPr>
        <a:gradFill rotWithShape="0">
          <a:gsLst>
            <a:gs pos="0">
              <a:srgbClr val="00B050"/>
            </a:gs>
            <a:gs pos="100000">
              <a:schemeClr val="accent3">
                <a:hueOff val="3664666"/>
                <a:satOff val="-2648"/>
                <a:lumOff val="98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</a:gradFill>
      </dgm:spPr>
      <dgm:t>
        <a:bodyPr/>
        <a:lstStyle/>
        <a:p>
          <a:r>
            <a:rPr lang="ru-RU" sz="2600" b="1" smtClean="0">
              <a:latin typeface="Calibri" pitchFamily="34" charset="0"/>
            </a:rPr>
            <a:t>50 865,5</a:t>
          </a:r>
          <a:endParaRPr lang="ru-RU" sz="2600" b="1" dirty="0">
            <a:latin typeface="Calibri" pitchFamily="34" charset="0"/>
          </a:endParaRPr>
        </a:p>
      </dgm:t>
    </dgm:pt>
    <dgm:pt modelId="{4E34E094-70E1-45A8-AB33-2E2F9687A2E6}" type="parTrans" cxnId="{DE812E04-FEC5-4B23-820A-92AA975B846D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04E96F8A-8926-478F-9B3C-144778CD549D}" type="sibTrans" cxnId="{DE812E04-FEC5-4B23-820A-92AA975B846D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7777CE55-E73A-44D1-B54C-4A498D691E3F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400" b="1" dirty="0" smtClean="0">
              <a:latin typeface="Calibri" pitchFamily="34" charset="0"/>
            </a:rPr>
            <a:t>СОЦИАЛЬНАЯ ПОЛИТИКА 4,5%</a:t>
          </a:r>
          <a:endParaRPr lang="ru-RU" sz="2400" b="1" dirty="0">
            <a:latin typeface="Calibri" pitchFamily="34" charset="0"/>
          </a:endParaRPr>
        </a:p>
      </dgm:t>
    </dgm:pt>
    <dgm:pt modelId="{23740AA0-04A3-44A7-81A2-D0B4168C3BA5}" type="parTrans" cxnId="{36134F85-4253-4E86-84F9-70EB399DB837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1BFC4FAF-94A9-420B-BD7F-E244BF68EF44}" type="sibTrans" cxnId="{36134F85-4253-4E86-84F9-70EB399DB837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02121EAF-0BC2-46C1-8678-15604E8B2301}">
      <dgm:prSet phldrT="[Текст]" custT="1"/>
      <dgm:spPr>
        <a:gradFill rotWithShape="0">
          <a:gsLst>
            <a:gs pos="0">
              <a:schemeClr val="accent3">
                <a:lumMod val="100000"/>
              </a:schemeClr>
            </a:gs>
            <a:gs pos="100000">
              <a:schemeClr val="accent3">
                <a:hueOff val="7329333"/>
                <a:satOff val="-5295"/>
                <a:lumOff val="1961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</a:gradFill>
      </dgm:spPr>
      <dgm:t>
        <a:bodyPr/>
        <a:lstStyle/>
        <a:p>
          <a:r>
            <a:rPr lang="ru-RU" sz="2600" b="1" dirty="0" smtClean="0">
              <a:latin typeface="Calibri" pitchFamily="34" charset="0"/>
            </a:rPr>
            <a:t>132 028,6</a:t>
          </a:r>
          <a:endParaRPr lang="ru-RU" sz="2600" b="1" dirty="0">
            <a:latin typeface="Calibri" pitchFamily="34" charset="0"/>
          </a:endParaRPr>
        </a:p>
      </dgm:t>
    </dgm:pt>
    <dgm:pt modelId="{B4D2AEFF-56F0-4753-BCDF-F8FE892D543B}" type="parTrans" cxnId="{2C98C987-E6EB-4FCB-AB4F-15A90AB2ADC2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62067767-26D6-43AC-BC7C-50049F686A22}" type="sibTrans" cxnId="{2C98C987-E6EB-4FCB-AB4F-15A90AB2ADC2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9162021B-4BFC-4089-8A10-8D1D79056DFF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400" b="1" dirty="0" smtClean="0">
              <a:latin typeface="Calibri" pitchFamily="34" charset="0"/>
            </a:rPr>
            <a:t>КУЛЬТУРА 11,6%</a:t>
          </a:r>
          <a:endParaRPr lang="ru-RU" sz="2400" b="1" dirty="0">
            <a:latin typeface="Calibri" pitchFamily="34" charset="0"/>
          </a:endParaRPr>
        </a:p>
      </dgm:t>
    </dgm:pt>
    <dgm:pt modelId="{2F288253-1BF3-47AE-8EF4-5CD171124830}" type="parTrans" cxnId="{81E38837-2D42-4232-A2B3-6E2D0570DCBF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49A318C5-96E4-45FB-A050-B46A31ABFB4E}" type="sibTrans" cxnId="{81E38837-2D42-4232-A2B3-6E2D0570DCBF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DB923F65-3E1A-484C-B16B-F298C6A61805}">
      <dgm:prSet phldrT="[Текст]" custT="1"/>
      <dgm:spPr>
        <a:gradFill rotWithShape="0">
          <a:gsLst>
            <a:gs pos="0">
              <a:srgbClr val="00B0F0">
                <a:lumMod val="100000"/>
              </a:srgbClr>
            </a:gs>
            <a:gs pos="100000">
              <a:schemeClr val="accent3">
                <a:hueOff val="10993999"/>
                <a:satOff val="-7943"/>
                <a:lumOff val="2941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</a:gradFill>
      </dgm:spPr>
      <dgm:t>
        <a:bodyPr/>
        <a:lstStyle/>
        <a:p>
          <a:r>
            <a:rPr lang="ru-RU" sz="2600" b="1" dirty="0" smtClean="0">
              <a:latin typeface="Calibri" pitchFamily="34" charset="0"/>
            </a:rPr>
            <a:t>9 560,4</a:t>
          </a:r>
          <a:endParaRPr lang="ru-RU" sz="2600" b="1" dirty="0">
            <a:latin typeface="Calibri" pitchFamily="34" charset="0"/>
          </a:endParaRPr>
        </a:p>
      </dgm:t>
    </dgm:pt>
    <dgm:pt modelId="{45688A2B-C739-4365-8B9F-DB9CF1A0652D}" type="parTrans" cxnId="{AFECE4B5-BAE3-4174-B069-702F97EE0DE3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AC793929-8565-457D-B331-A8A8FCE0BED4}" type="sibTrans" cxnId="{AFECE4B5-BAE3-4174-B069-702F97EE0DE3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0430A6EB-AC55-4313-928C-7B25197ACD95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400" b="1" dirty="0" smtClean="0">
              <a:latin typeface="Calibri" pitchFamily="34" charset="0"/>
            </a:rPr>
            <a:t>СПОРТ               0,8 %</a:t>
          </a:r>
          <a:endParaRPr lang="ru-RU" sz="2400" b="1" dirty="0">
            <a:latin typeface="Calibri" pitchFamily="34" charset="0"/>
          </a:endParaRPr>
        </a:p>
      </dgm:t>
    </dgm:pt>
    <dgm:pt modelId="{39AB34FF-E873-4DB0-ABC0-76C16731B484}" type="parTrans" cxnId="{662CE2CA-13B6-4DD7-8D44-D3F31007DC23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BBFCE230-DE30-48E8-9C09-3FBC1414F06F}" type="sibTrans" cxnId="{662CE2CA-13B6-4DD7-8D44-D3F31007DC23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95BC9453-3D2D-4012-971E-35F3D402832E}">
      <dgm:prSet phldrT="[Текст]" custT="1"/>
      <dgm:spPr>
        <a:gradFill rotWithShape="0">
          <a:gsLst>
            <a:gs pos="0">
              <a:srgbClr val="FFC000"/>
            </a:gs>
            <a:gs pos="100000">
              <a:schemeClr val="accent3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</a:gradFill>
      </dgm:spPr>
      <dgm:t>
        <a:bodyPr/>
        <a:lstStyle/>
        <a:p>
          <a:r>
            <a:rPr lang="ru-RU" sz="2600" b="1" dirty="0" smtClean="0">
              <a:latin typeface="Calibri" pitchFamily="34" charset="0"/>
            </a:rPr>
            <a:t>946 811,4</a:t>
          </a:r>
          <a:endParaRPr lang="ru-RU" sz="2600" b="1" dirty="0">
            <a:latin typeface="Calibri" pitchFamily="34" charset="0"/>
          </a:endParaRPr>
        </a:p>
      </dgm:t>
    </dgm:pt>
    <dgm:pt modelId="{7C3BD78C-A5A0-43A0-91DA-E3793E154078}" type="sibTrans" cxnId="{6B15B734-F0E2-4652-990D-4D53E9FBA710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049BB579-44F9-44F8-BD48-39CE0572DB56}" type="parTrans" cxnId="{6B15B734-F0E2-4652-990D-4D53E9FBA710}">
      <dgm:prSet/>
      <dgm:spPr/>
      <dgm:t>
        <a:bodyPr/>
        <a:lstStyle/>
        <a:p>
          <a:endParaRPr lang="ru-RU" sz="2600" b="1">
            <a:solidFill>
              <a:srgbClr val="002060"/>
            </a:solidFill>
            <a:latin typeface="Calibri" pitchFamily="34" charset="0"/>
          </a:endParaRPr>
        </a:p>
      </dgm:t>
    </dgm:pt>
    <dgm:pt modelId="{7407BBEB-6B5A-431E-9EC2-340333261385}" type="pres">
      <dgm:prSet presAssocID="{E373EE39-5EBB-4F92-8008-D7011A4C1B2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D500FA-BE91-43EE-8ED8-A320DBA7ED9F}" type="pres">
      <dgm:prSet presAssocID="{E373EE39-5EBB-4F92-8008-D7011A4C1B2E}" presName="children" presStyleCnt="0"/>
      <dgm:spPr/>
    </dgm:pt>
    <dgm:pt modelId="{5699B396-A438-4152-B0E4-9E28B0CB3223}" type="pres">
      <dgm:prSet presAssocID="{E373EE39-5EBB-4F92-8008-D7011A4C1B2E}" presName="child1group" presStyleCnt="0"/>
      <dgm:spPr/>
    </dgm:pt>
    <dgm:pt modelId="{093B904C-A771-476C-8CF2-4A0F20048DD3}" type="pres">
      <dgm:prSet presAssocID="{E373EE39-5EBB-4F92-8008-D7011A4C1B2E}" presName="child1" presStyleLbl="bgAcc1" presStyleIdx="0" presStyleCnt="4" custScaleX="124526" custLinFactNeighborX="-5125" custLinFactNeighborY="3956"/>
      <dgm:spPr/>
      <dgm:t>
        <a:bodyPr/>
        <a:lstStyle/>
        <a:p>
          <a:endParaRPr lang="ru-RU"/>
        </a:p>
      </dgm:t>
    </dgm:pt>
    <dgm:pt modelId="{15D25DC0-BB6F-428C-A7C3-FB0E75A67A49}" type="pres">
      <dgm:prSet presAssocID="{E373EE39-5EBB-4F92-8008-D7011A4C1B2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78297-E248-4875-9726-7573943B1A59}" type="pres">
      <dgm:prSet presAssocID="{E373EE39-5EBB-4F92-8008-D7011A4C1B2E}" presName="child2group" presStyleCnt="0"/>
      <dgm:spPr/>
    </dgm:pt>
    <dgm:pt modelId="{E1E635AC-267E-401D-864F-A1435E8C11AB}" type="pres">
      <dgm:prSet presAssocID="{E373EE39-5EBB-4F92-8008-D7011A4C1B2E}" presName="child2" presStyleLbl="bgAcc1" presStyleIdx="1" presStyleCnt="4" custScaleX="124526"/>
      <dgm:spPr/>
      <dgm:t>
        <a:bodyPr/>
        <a:lstStyle/>
        <a:p>
          <a:endParaRPr lang="ru-RU"/>
        </a:p>
      </dgm:t>
    </dgm:pt>
    <dgm:pt modelId="{E3A246BC-8E7D-4F59-8352-EE3935598357}" type="pres">
      <dgm:prSet presAssocID="{E373EE39-5EBB-4F92-8008-D7011A4C1B2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C2A87-70BA-456D-A03D-B2983A656BB4}" type="pres">
      <dgm:prSet presAssocID="{E373EE39-5EBB-4F92-8008-D7011A4C1B2E}" presName="child3group" presStyleCnt="0"/>
      <dgm:spPr/>
    </dgm:pt>
    <dgm:pt modelId="{896440F3-0510-49DF-9C50-8D7F1461CC00}" type="pres">
      <dgm:prSet presAssocID="{E373EE39-5EBB-4F92-8008-D7011A4C1B2E}" presName="child3" presStyleLbl="bgAcc1" presStyleIdx="2" presStyleCnt="4" custScaleX="124526" custLinFactNeighborX="11085" custLinFactNeighborY="1108"/>
      <dgm:spPr/>
      <dgm:t>
        <a:bodyPr/>
        <a:lstStyle/>
        <a:p>
          <a:endParaRPr lang="ru-RU"/>
        </a:p>
      </dgm:t>
    </dgm:pt>
    <dgm:pt modelId="{69DFCC57-E66E-4247-B024-7465795037D6}" type="pres">
      <dgm:prSet presAssocID="{E373EE39-5EBB-4F92-8008-D7011A4C1B2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32E0E-B1D0-4DC7-B2AC-90361D553A80}" type="pres">
      <dgm:prSet presAssocID="{E373EE39-5EBB-4F92-8008-D7011A4C1B2E}" presName="child4group" presStyleCnt="0"/>
      <dgm:spPr/>
    </dgm:pt>
    <dgm:pt modelId="{FE85BA83-579F-44DB-A8ED-FCE58AA17B19}" type="pres">
      <dgm:prSet presAssocID="{E373EE39-5EBB-4F92-8008-D7011A4C1B2E}" presName="child4" presStyleLbl="bgAcc1" presStyleIdx="3" presStyleCnt="4" custScaleX="124526"/>
      <dgm:spPr/>
      <dgm:t>
        <a:bodyPr/>
        <a:lstStyle/>
        <a:p>
          <a:endParaRPr lang="ru-RU"/>
        </a:p>
      </dgm:t>
    </dgm:pt>
    <dgm:pt modelId="{CDEB80ED-AF08-475C-9F98-1C9B2D09D3AD}" type="pres">
      <dgm:prSet presAssocID="{E373EE39-5EBB-4F92-8008-D7011A4C1B2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9D451-7158-48DE-9055-8B925329C851}" type="pres">
      <dgm:prSet presAssocID="{E373EE39-5EBB-4F92-8008-D7011A4C1B2E}" presName="childPlaceholder" presStyleCnt="0"/>
      <dgm:spPr/>
    </dgm:pt>
    <dgm:pt modelId="{741E27E9-C509-4631-A93F-432726388EE9}" type="pres">
      <dgm:prSet presAssocID="{E373EE39-5EBB-4F92-8008-D7011A4C1B2E}" presName="circle" presStyleCnt="0"/>
      <dgm:spPr/>
    </dgm:pt>
    <dgm:pt modelId="{985BCF5C-6415-427E-BB85-7ED38B4205AB}" type="pres">
      <dgm:prSet presAssocID="{E373EE39-5EBB-4F92-8008-D7011A4C1B2E}" presName="quadrant1" presStyleLbl="node1" presStyleIdx="0" presStyleCnt="4" custLinFactNeighborX="-269" custLinFactNeighborY="8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B9410-F091-4DB0-B042-E8DE3B73EAE5}" type="pres">
      <dgm:prSet presAssocID="{E373EE39-5EBB-4F92-8008-D7011A4C1B2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54FF7-FA05-4DE3-8959-0E284E584D45}" type="pres">
      <dgm:prSet presAssocID="{E373EE39-5EBB-4F92-8008-D7011A4C1B2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C4864-9D31-4AE3-AC93-869D9E74C196}" type="pres">
      <dgm:prSet presAssocID="{E373EE39-5EBB-4F92-8008-D7011A4C1B2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F3843-DB9A-4436-8D24-EEF8B3581034}" type="pres">
      <dgm:prSet presAssocID="{E373EE39-5EBB-4F92-8008-D7011A4C1B2E}" presName="quadrantPlaceholder" presStyleCnt="0"/>
      <dgm:spPr/>
    </dgm:pt>
    <dgm:pt modelId="{B4B53941-44E0-42BC-A8DC-84AE4B28CCD4}" type="pres">
      <dgm:prSet presAssocID="{E373EE39-5EBB-4F92-8008-D7011A4C1B2E}" presName="center1" presStyleLbl="fgShp" presStyleIdx="0" presStyleCnt="2" custLinFactX="200000" custLinFactNeighborX="280670" custLinFactNeighborY="15677"/>
      <dgm:spPr>
        <a:noFill/>
        <a:ln>
          <a:noFill/>
        </a:ln>
      </dgm:spPr>
    </dgm:pt>
    <dgm:pt modelId="{79835E19-AEBD-44B9-8F53-48243B81AF29}" type="pres">
      <dgm:prSet presAssocID="{E373EE39-5EBB-4F92-8008-D7011A4C1B2E}" presName="center2" presStyleLbl="fgShp" presStyleIdx="1" presStyleCnt="2" custLinFactX="153664" custLinFactNeighborX="200000" custLinFactNeighborY="-3311"/>
      <dgm:spPr>
        <a:noFill/>
        <a:ln>
          <a:noFill/>
        </a:ln>
      </dgm:spPr>
    </dgm:pt>
  </dgm:ptLst>
  <dgm:cxnLst>
    <dgm:cxn modelId="{2C98C987-E6EB-4FCB-AB4F-15A90AB2ADC2}" srcId="{E373EE39-5EBB-4F92-8008-D7011A4C1B2E}" destId="{02121EAF-0BC2-46C1-8678-15604E8B2301}" srcOrd="2" destOrd="0" parTransId="{B4D2AEFF-56F0-4753-BCDF-F8FE892D543B}" sibTransId="{62067767-26D6-43AC-BC7C-50049F686A22}"/>
    <dgm:cxn modelId="{C50315A1-E9AF-476C-9678-4DC019FD637B}" type="presOf" srcId="{3FD357B9-0A2F-4DC2-8D21-F7BEC973E077}" destId="{15D25DC0-BB6F-428C-A7C3-FB0E75A67A49}" srcOrd="1" destOrd="0" presId="urn:microsoft.com/office/officeart/2005/8/layout/cycle4"/>
    <dgm:cxn modelId="{81E38837-2D42-4232-A2B3-6E2D0570DCBF}" srcId="{02121EAF-0BC2-46C1-8678-15604E8B2301}" destId="{9162021B-4BFC-4089-8A10-8D1D79056DFF}" srcOrd="0" destOrd="0" parTransId="{2F288253-1BF3-47AE-8EF4-5CD171124830}" sibTransId="{49A318C5-96E4-45FB-A050-B46A31ABFB4E}"/>
    <dgm:cxn modelId="{B5D42ACD-B2B6-4F72-B1EF-A92B12E84D8F}" srcId="{95BC9453-3D2D-4012-971E-35F3D402832E}" destId="{3FD357B9-0A2F-4DC2-8D21-F7BEC973E077}" srcOrd="0" destOrd="0" parTransId="{ACB36B0F-C270-422C-A0C6-942B44B31605}" sibTransId="{93CCA2DA-54E6-4221-AD36-26FB5110F9BB}"/>
    <dgm:cxn modelId="{2281657E-6FC5-49BD-805A-E9D92067F7E9}" type="presOf" srcId="{E373EE39-5EBB-4F92-8008-D7011A4C1B2E}" destId="{7407BBEB-6B5A-431E-9EC2-340333261385}" srcOrd="0" destOrd="0" presId="urn:microsoft.com/office/officeart/2005/8/layout/cycle4"/>
    <dgm:cxn modelId="{1912825A-ED4F-48F2-A69C-A3E45C2AFD3F}" type="presOf" srcId="{DB923F65-3E1A-484C-B16B-F298C6A61805}" destId="{DA4C4864-9D31-4AE3-AC93-869D9E74C196}" srcOrd="0" destOrd="0" presId="urn:microsoft.com/office/officeart/2005/8/layout/cycle4"/>
    <dgm:cxn modelId="{52912532-1806-4414-B447-F6D6FCF3F25E}" type="presOf" srcId="{A394129F-228A-41F0-BA17-4392312A3161}" destId="{C8AB9410-F091-4DB0-B042-E8DE3B73EAE5}" srcOrd="0" destOrd="0" presId="urn:microsoft.com/office/officeart/2005/8/layout/cycle4"/>
    <dgm:cxn modelId="{7A32BE6D-5F31-4A0F-B6F6-11464ECA55D0}" type="presOf" srcId="{95BC9453-3D2D-4012-971E-35F3D402832E}" destId="{985BCF5C-6415-427E-BB85-7ED38B4205AB}" srcOrd="0" destOrd="0" presId="urn:microsoft.com/office/officeart/2005/8/layout/cycle4"/>
    <dgm:cxn modelId="{4CEEB9E4-A4EA-4EF9-8986-F03CD94C3257}" type="presOf" srcId="{7777CE55-E73A-44D1-B54C-4A498D691E3F}" destId="{E3A246BC-8E7D-4F59-8352-EE3935598357}" srcOrd="1" destOrd="0" presId="urn:microsoft.com/office/officeart/2005/8/layout/cycle4"/>
    <dgm:cxn modelId="{636BD314-BF28-4459-961E-5C1AE38252D8}" type="presOf" srcId="{9162021B-4BFC-4089-8A10-8D1D79056DFF}" destId="{896440F3-0510-49DF-9C50-8D7F1461CC00}" srcOrd="0" destOrd="0" presId="urn:microsoft.com/office/officeart/2005/8/layout/cycle4"/>
    <dgm:cxn modelId="{BD5FEAA9-C2DC-4F70-BA13-941BA692711F}" type="presOf" srcId="{7777CE55-E73A-44D1-B54C-4A498D691E3F}" destId="{E1E635AC-267E-401D-864F-A1435E8C11AB}" srcOrd="0" destOrd="0" presId="urn:microsoft.com/office/officeart/2005/8/layout/cycle4"/>
    <dgm:cxn modelId="{AFECE4B5-BAE3-4174-B069-702F97EE0DE3}" srcId="{E373EE39-5EBB-4F92-8008-D7011A4C1B2E}" destId="{DB923F65-3E1A-484C-B16B-F298C6A61805}" srcOrd="3" destOrd="0" parTransId="{45688A2B-C739-4365-8B9F-DB9CF1A0652D}" sibTransId="{AC793929-8565-457D-B331-A8A8FCE0BED4}"/>
    <dgm:cxn modelId="{36134F85-4253-4E86-84F9-70EB399DB837}" srcId="{A394129F-228A-41F0-BA17-4392312A3161}" destId="{7777CE55-E73A-44D1-B54C-4A498D691E3F}" srcOrd="0" destOrd="0" parTransId="{23740AA0-04A3-44A7-81A2-D0B4168C3BA5}" sibTransId="{1BFC4FAF-94A9-420B-BD7F-E244BF68EF44}"/>
    <dgm:cxn modelId="{F8502F58-E376-4059-8151-5BA3754339FE}" type="presOf" srcId="{3FD357B9-0A2F-4DC2-8D21-F7BEC973E077}" destId="{093B904C-A771-476C-8CF2-4A0F20048DD3}" srcOrd="0" destOrd="0" presId="urn:microsoft.com/office/officeart/2005/8/layout/cycle4"/>
    <dgm:cxn modelId="{DE812E04-FEC5-4B23-820A-92AA975B846D}" srcId="{E373EE39-5EBB-4F92-8008-D7011A4C1B2E}" destId="{A394129F-228A-41F0-BA17-4392312A3161}" srcOrd="1" destOrd="0" parTransId="{4E34E094-70E1-45A8-AB33-2E2F9687A2E6}" sibTransId="{04E96F8A-8926-478F-9B3C-144778CD549D}"/>
    <dgm:cxn modelId="{A79ED1DC-9668-4028-8418-734C20B48691}" type="presOf" srcId="{0430A6EB-AC55-4313-928C-7B25197ACD95}" destId="{FE85BA83-579F-44DB-A8ED-FCE58AA17B19}" srcOrd="0" destOrd="0" presId="urn:microsoft.com/office/officeart/2005/8/layout/cycle4"/>
    <dgm:cxn modelId="{AAA27749-7579-4EAD-83C7-278BF49796F6}" type="presOf" srcId="{0430A6EB-AC55-4313-928C-7B25197ACD95}" destId="{CDEB80ED-AF08-475C-9F98-1C9B2D09D3AD}" srcOrd="1" destOrd="0" presId="urn:microsoft.com/office/officeart/2005/8/layout/cycle4"/>
    <dgm:cxn modelId="{6B15B734-F0E2-4652-990D-4D53E9FBA710}" srcId="{E373EE39-5EBB-4F92-8008-D7011A4C1B2E}" destId="{95BC9453-3D2D-4012-971E-35F3D402832E}" srcOrd="0" destOrd="0" parTransId="{049BB579-44F9-44F8-BD48-39CE0572DB56}" sibTransId="{7C3BD78C-A5A0-43A0-91DA-E3793E154078}"/>
    <dgm:cxn modelId="{662CE2CA-13B6-4DD7-8D44-D3F31007DC23}" srcId="{DB923F65-3E1A-484C-B16B-F298C6A61805}" destId="{0430A6EB-AC55-4313-928C-7B25197ACD95}" srcOrd="0" destOrd="0" parTransId="{39AB34FF-E873-4DB0-ABC0-76C16731B484}" sibTransId="{BBFCE230-DE30-48E8-9C09-3FBC1414F06F}"/>
    <dgm:cxn modelId="{CFA19465-5971-4CE5-87AA-C66AA81C9AEE}" type="presOf" srcId="{02121EAF-0BC2-46C1-8678-15604E8B2301}" destId="{82F54FF7-FA05-4DE3-8959-0E284E584D45}" srcOrd="0" destOrd="0" presId="urn:microsoft.com/office/officeart/2005/8/layout/cycle4"/>
    <dgm:cxn modelId="{8DA5ECCD-328C-4F3A-AAC0-EE9848F3DED7}" type="presOf" srcId="{9162021B-4BFC-4089-8A10-8D1D79056DFF}" destId="{69DFCC57-E66E-4247-B024-7465795037D6}" srcOrd="1" destOrd="0" presId="urn:microsoft.com/office/officeart/2005/8/layout/cycle4"/>
    <dgm:cxn modelId="{A97E4CB6-5A66-4CDC-9643-29C9F8BD913F}" type="presParOf" srcId="{7407BBEB-6B5A-431E-9EC2-340333261385}" destId="{C0D500FA-BE91-43EE-8ED8-A320DBA7ED9F}" srcOrd="0" destOrd="0" presId="urn:microsoft.com/office/officeart/2005/8/layout/cycle4"/>
    <dgm:cxn modelId="{D087CD93-C389-43F9-BFF9-EDAAE588FECB}" type="presParOf" srcId="{C0D500FA-BE91-43EE-8ED8-A320DBA7ED9F}" destId="{5699B396-A438-4152-B0E4-9E28B0CB3223}" srcOrd="0" destOrd="0" presId="urn:microsoft.com/office/officeart/2005/8/layout/cycle4"/>
    <dgm:cxn modelId="{72A7B646-7990-4199-9AFE-5408E7B5A759}" type="presParOf" srcId="{5699B396-A438-4152-B0E4-9E28B0CB3223}" destId="{093B904C-A771-476C-8CF2-4A0F20048DD3}" srcOrd="0" destOrd="0" presId="urn:microsoft.com/office/officeart/2005/8/layout/cycle4"/>
    <dgm:cxn modelId="{1CA7EB72-F736-444E-9DA3-E35E6D2FB460}" type="presParOf" srcId="{5699B396-A438-4152-B0E4-9E28B0CB3223}" destId="{15D25DC0-BB6F-428C-A7C3-FB0E75A67A49}" srcOrd="1" destOrd="0" presId="urn:microsoft.com/office/officeart/2005/8/layout/cycle4"/>
    <dgm:cxn modelId="{1E8BFB2C-AAF3-465D-8B33-9C7421E6D034}" type="presParOf" srcId="{C0D500FA-BE91-43EE-8ED8-A320DBA7ED9F}" destId="{09178297-E248-4875-9726-7573943B1A59}" srcOrd="1" destOrd="0" presId="urn:microsoft.com/office/officeart/2005/8/layout/cycle4"/>
    <dgm:cxn modelId="{0C4A16DA-67AD-4A53-A020-EE8571999C8E}" type="presParOf" srcId="{09178297-E248-4875-9726-7573943B1A59}" destId="{E1E635AC-267E-401D-864F-A1435E8C11AB}" srcOrd="0" destOrd="0" presId="urn:microsoft.com/office/officeart/2005/8/layout/cycle4"/>
    <dgm:cxn modelId="{08C75D06-BD7C-4DED-BDA2-81D0981F751C}" type="presParOf" srcId="{09178297-E248-4875-9726-7573943B1A59}" destId="{E3A246BC-8E7D-4F59-8352-EE3935598357}" srcOrd="1" destOrd="0" presId="urn:microsoft.com/office/officeart/2005/8/layout/cycle4"/>
    <dgm:cxn modelId="{A6B2D405-2324-47BD-9C1E-B2114FA44902}" type="presParOf" srcId="{C0D500FA-BE91-43EE-8ED8-A320DBA7ED9F}" destId="{74CC2A87-70BA-456D-A03D-B2983A656BB4}" srcOrd="2" destOrd="0" presId="urn:microsoft.com/office/officeart/2005/8/layout/cycle4"/>
    <dgm:cxn modelId="{AE793E86-B055-4F94-89AD-FAF9933467AD}" type="presParOf" srcId="{74CC2A87-70BA-456D-A03D-B2983A656BB4}" destId="{896440F3-0510-49DF-9C50-8D7F1461CC00}" srcOrd="0" destOrd="0" presId="urn:microsoft.com/office/officeart/2005/8/layout/cycle4"/>
    <dgm:cxn modelId="{F5395BB5-3716-4ABF-B023-FECBEECBE739}" type="presParOf" srcId="{74CC2A87-70BA-456D-A03D-B2983A656BB4}" destId="{69DFCC57-E66E-4247-B024-7465795037D6}" srcOrd="1" destOrd="0" presId="urn:microsoft.com/office/officeart/2005/8/layout/cycle4"/>
    <dgm:cxn modelId="{3664DE7F-BA3F-4270-BCAA-007BFE4F0EE9}" type="presParOf" srcId="{C0D500FA-BE91-43EE-8ED8-A320DBA7ED9F}" destId="{F1132E0E-B1D0-4DC7-B2AC-90361D553A80}" srcOrd="3" destOrd="0" presId="urn:microsoft.com/office/officeart/2005/8/layout/cycle4"/>
    <dgm:cxn modelId="{C3C07F02-8747-46D6-9ABF-7CEB5F83C336}" type="presParOf" srcId="{F1132E0E-B1D0-4DC7-B2AC-90361D553A80}" destId="{FE85BA83-579F-44DB-A8ED-FCE58AA17B19}" srcOrd="0" destOrd="0" presId="urn:microsoft.com/office/officeart/2005/8/layout/cycle4"/>
    <dgm:cxn modelId="{50E4B094-0760-4F09-AADC-36CE3D12040D}" type="presParOf" srcId="{F1132E0E-B1D0-4DC7-B2AC-90361D553A80}" destId="{CDEB80ED-AF08-475C-9F98-1C9B2D09D3AD}" srcOrd="1" destOrd="0" presId="urn:microsoft.com/office/officeart/2005/8/layout/cycle4"/>
    <dgm:cxn modelId="{BF4CE328-BAB8-4E5B-B9B0-EFDDD3FCC397}" type="presParOf" srcId="{C0D500FA-BE91-43EE-8ED8-A320DBA7ED9F}" destId="{8229D451-7158-48DE-9055-8B925329C851}" srcOrd="4" destOrd="0" presId="urn:microsoft.com/office/officeart/2005/8/layout/cycle4"/>
    <dgm:cxn modelId="{D85CCA53-203F-4A41-8A2E-A676EE14178A}" type="presParOf" srcId="{7407BBEB-6B5A-431E-9EC2-340333261385}" destId="{741E27E9-C509-4631-A93F-432726388EE9}" srcOrd="1" destOrd="0" presId="urn:microsoft.com/office/officeart/2005/8/layout/cycle4"/>
    <dgm:cxn modelId="{C5D96B30-3DF2-4BD3-BA38-BFA4A97D165C}" type="presParOf" srcId="{741E27E9-C509-4631-A93F-432726388EE9}" destId="{985BCF5C-6415-427E-BB85-7ED38B4205AB}" srcOrd="0" destOrd="0" presId="urn:microsoft.com/office/officeart/2005/8/layout/cycle4"/>
    <dgm:cxn modelId="{5E3C896B-80D5-4F70-9752-7E32BF767344}" type="presParOf" srcId="{741E27E9-C509-4631-A93F-432726388EE9}" destId="{C8AB9410-F091-4DB0-B042-E8DE3B73EAE5}" srcOrd="1" destOrd="0" presId="urn:microsoft.com/office/officeart/2005/8/layout/cycle4"/>
    <dgm:cxn modelId="{3A2EE982-4E8F-4AC1-A11E-8FA30C4D582C}" type="presParOf" srcId="{741E27E9-C509-4631-A93F-432726388EE9}" destId="{82F54FF7-FA05-4DE3-8959-0E284E584D45}" srcOrd="2" destOrd="0" presId="urn:microsoft.com/office/officeart/2005/8/layout/cycle4"/>
    <dgm:cxn modelId="{56159D0C-C401-431C-9382-207D2D599DFE}" type="presParOf" srcId="{741E27E9-C509-4631-A93F-432726388EE9}" destId="{DA4C4864-9D31-4AE3-AC93-869D9E74C196}" srcOrd="3" destOrd="0" presId="urn:microsoft.com/office/officeart/2005/8/layout/cycle4"/>
    <dgm:cxn modelId="{F43AB8C7-34EB-43CA-B007-48941B6FD6ED}" type="presParOf" srcId="{741E27E9-C509-4631-A93F-432726388EE9}" destId="{1B8F3843-DB9A-4436-8D24-EEF8B3581034}" srcOrd="4" destOrd="0" presId="urn:microsoft.com/office/officeart/2005/8/layout/cycle4"/>
    <dgm:cxn modelId="{E990BF86-63FD-4196-B01D-E78A7CBF29A4}" type="presParOf" srcId="{7407BBEB-6B5A-431E-9EC2-340333261385}" destId="{B4B53941-44E0-42BC-A8DC-84AE4B28CCD4}" srcOrd="2" destOrd="0" presId="urn:microsoft.com/office/officeart/2005/8/layout/cycle4"/>
    <dgm:cxn modelId="{F304BEB6-5424-425A-A51D-3A5247028E38}" type="presParOf" srcId="{7407BBEB-6B5A-431E-9EC2-340333261385}" destId="{79835E19-AEBD-44B9-8F53-48243B81AF2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16C61-8B3D-4BA6-8FD9-DB2BA43F2B3C}">
      <dsp:nvSpPr>
        <dsp:cNvPr id="0" name=""/>
        <dsp:cNvSpPr/>
      </dsp:nvSpPr>
      <dsp:spPr>
        <a:xfrm>
          <a:off x="-4640105" y="-1107776"/>
          <a:ext cx="5527187" cy="6320007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222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3E6259-258B-4E34-ACE0-441EFC66A322}">
      <dsp:nvSpPr>
        <dsp:cNvPr id="0" name=""/>
        <dsp:cNvSpPr/>
      </dsp:nvSpPr>
      <dsp:spPr>
        <a:xfrm>
          <a:off x="677520" y="199266"/>
          <a:ext cx="7946233" cy="863997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119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Calibri" pitchFamily="34" charset="0"/>
            </a:rPr>
            <a:t>Доходы от уплаты акцизов на автомобильный бензин, дизельное топливо, моторные масла</a:t>
          </a:r>
          <a:endParaRPr lang="ru-RU" sz="2500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677520" y="199266"/>
        <a:ext cx="7946233" cy="863997"/>
      </dsp:txXfrm>
    </dsp:sp>
    <dsp:sp modelId="{EB9F4337-BE84-4C4B-98BA-9AFAA3A5A84C}">
      <dsp:nvSpPr>
        <dsp:cNvPr id="0" name=""/>
        <dsp:cNvSpPr/>
      </dsp:nvSpPr>
      <dsp:spPr>
        <a:xfrm>
          <a:off x="19161" y="263575"/>
          <a:ext cx="789286" cy="789286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4861D9-66A8-42B1-817C-6CD039BEB0D3}">
      <dsp:nvSpPr>
        <dsp:cNvPr id="0" name=""/>
        <dsp:cNvSpPr/>
      </dsp:nvSpPr>
      <dsp:spPr>
        <a:xfrm>
          <a:off x="1019753" y="1146574"/>
          <a:ext cx="7623778" cy="863997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119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Субсидии на финансовое обеспечение дорожной деятельности в отношении автомобильных дорог общего пользования</a:t>
          </a:r>
          <a:endParaRPr lang="ru-RU" sz="2500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1019753" y="1146574"/>
        <a:ext cx="7623778" cy="863997"/>
      </dsp:txXfrm>
    </dsp:sp>
    <dsp:sp modelId="{37C658E5-2915-4089-A827-F5B153E47069}">
      <dsp:nvSpPr>
        <dsp:cNvPr id="0" name=""/>
        <dsp:cNvSpPr/>
      </dsp:nvSpPr>
      <dsp:spPr>
        <a:xfrm>
          <a:off x="381174" y="1210884"/>
          <a:ext cx="789286" cy="789286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03B137-2328-428A-9EEF-5B738F22765B}">
      <dsp:nvSpPr>
        <dsp:cNvPr id="0" name=""/>
        <dsp:cNvSpPr/>
      </dsp:nvSpPr>
      <dsp:spPr>
        <a:xfrm>
          <a:off x="826632" y="2093882"/>
          <a:ext cx="8010022" cy="863997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119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solidFill>
                <a:schemeClr val="tx1"/>
              </a:solidFill>
              <a:latin typeface="Calibri" pitchFamily="34" charset="0"/>
            </a:rPr>
            <a:t>Субсидии </a:t>
          </a:r>
          <a:r>
            <a:rPr lang="ru-RU" sz="2500" kern="1200" dirty="0" smtClean="0">
              <a:solidFill>
                <a:schemeClr val="tx1"/>
              </a:solidFill>
              <a:latin typeface="Calibri" pitchFamily="34" charset="0"/>
            </a:rPr>
            <a:t>на реализацию народных проектов в сфере дорожной деятельности</a:t>
          </a:r>
          <a:endParaRPr lang="ru-RU" sz="25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826632" y="2093882"/>
        <a:ext cx="8010022" cy="863997"/>
      </dsp:txXfrm>
    </dsp:sp>
    <dsp:sp modelId="{9448736B-C5C3-453F-BEE4-FF1D51FEC9A4}">
      <dsp:nvSpPr>
        <dsp:cNvPr id="0" name=""/>
        <dsp:cNvSpPr/>
      </dsp:nvSpPr>
      <dsp:spPr>
        <a:xfrm>
          <a:off x="431988" y="2131238"/>
          <a:ext cx="789286" cy="789286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0B3BB6-3DF9-4154-8A47-60E72D134E0E}">
      <dsp:nvSpPr>
        <dsp:cNvPr id="0" name=""/>
        <dsp:cNvSpPr/>
      </dsp:nvSpPr>
      <dsp:spPr>
        <a:xfrm>
          <a:off x="464619" y="3157475"/>
          <a:ext cx="8372035" cy="631429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119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u="none" kern="1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Субсидии на оборудование и содержание зимних автомобильных дорог</a:t>
          </a:r>
          <a:endParaRPr lang="ru-RU" sz="2500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464619" y="3157475"/>
        <a:ext cx="8372035" cy="631429"/>
      </dsp:txXfrm>
    </dsp:sp>
    <dsp:sp modelId="{B23C2FF1-A863-4E76-A225-F6CA5FC885F8}">
      <dsp:nvSpPr>
        <dsp:cNvPr id="0" name=""/>
        <dsp:cNvSpPr/>
      </dsp:nvSpPr>
      <dsp:spPr>
        <a:xfrm>
          <a:off x="19161" y="3105500"/>
          <a:ext cx="789286" cy="789286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1A291-11A0-4FEF-9922-217D37AA5814}">
      <dsp:nvSpPr>
        <dsp:cNvPr id="0" name=""/>
        <dsp:cNvSpPr/>
      </dsp:nvSpPr>
      <dsp:spPr>
        <a:xfrm>
          <a:off x="71784" y="154779"/>
          <a:ext cx="2146463" cy="187199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содержание автомобильных дорог                         </a:t>
          </a:r>
          <a:r>
            <a:rPr lang="ru-RU" sz="2200" b="1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26 459,8</a:t>
          </a:r>
          <a:endParaRPr lang="ru-RU" sz="2200" b="1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71784" y="154779"/>
        <a:ext cx="2146463" cy="1871998"/>
      </dsp:txXfrm>
    </dsp:sp>
    <dsp:sp modelId="{62269B21-2E78-4DDC-90C4-CBC02439BAF0}">
      <dsp:nvSpPr>
        <dsp:cNvPr id="0" name=""/>
        <dsp:cNvSpPr/>
      </dsp:nvSpPr>
      <dsp:spPr>
        <a:xfrm>
          <a:off x="2378442" y="145484"/>
          <a:ext cx="2231997" cy="187199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проведение реконструкции, капитального и текущего ремонта </a:t>
          </a:r>
          <a:r>
            <a:rPr lang="ru-RU" sz="2200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                </a:t>
          </a:r>
          <a:r>
            <a:rPr lang="ru-RU" sz="2200" b="1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4 113,5</a:t>
          </a:r>
          <a:endParaRPr lang="ru-RU" sz="2200" b="1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2378442" y="145484"/>
        <a:ext cx="2231997" cy="1871998"/>
      </dsp:txXfrm>
    </dsp:sp>
    <dsp:sp modelId="{DDD2B0FC-D807-42F3-AB43-FDB0207ACD94}">
      <dsp:nvSpPr>
        <dsp:cNvPr id="0" name=""/>
        <dsp:cNvSpPr/>
      </dsp:nvSpPr>
      <dsp:spPr>
        <a:xfrm>
          <a:off x="4772658" y="130352"/>
          <a:ext cx="2185541" cy="187199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u="none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реализация народных проектов в сфере дорожной деятельности             </a:t>
          </a:r>
          <a:r>
            <a:rPr lang="ru-RU" sz="2200" b="1" i="0" u="none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1 115,0</a:t>
          </a:r>
          <a:endParaRPr lang="ru-RU" sz="2200" b="1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4772658" y="130352"/>
        <a:ext cx="2185541" cy="1871998"/>
      </dsp:txXfrm>
    </dsp:sp>
    <dsp:sp modelId="{FA797F3C-43E7-4115-B4BA-DEE602B3FDDF}">
      <dsp:nvSpPr>
        <dsp:cNvPr id="0" name=""/>
        <dsp:cNvSpPr/>
      </dsp:nvSpPr>
      <dsp:spPr>
        <a:xfrm>
          <a:off x="7084773" y="97021"/>
          <a:ext cx="2179409" cy="187199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u="none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МБТ бюджетам поселений на осуществление переданных полномочий             </a:t>
          </a:r>
          <a:r>
            <a:rPr lang="ru-RU" sz="2200" b="1" i="0" u="none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2 380,0</a:t>
          </a:r>
          <a:endParaRPr lang="ru-RU" sz="2200" b="1" kern="1200" dirty="0"/>
        </a:p>
      </dsp:txBody>
      <dsp:txXfrm>
        <a:off x="7084773" y="97021"/>
        <a:ext cx="2179409" cy="1871998"/>
      </dsp:txXfrm>
    </dsp:sp>
    <dsp:sp modelId="{C0821BE7-D278-4D52-B2ED-DA160FD38685}">
      <dsp:nvSpPr>
        <dsp:cNvPr id="0" name=""/>
        <dsp:cNvSpPr/>
      </dsp:nvSpPr>
      <dsp:spPr>
        <a:xfrm>
          <a:off x="21353" y="2221669"/>
          <a:ext cx="3101235" cy="187199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Calibri" pitchFamily="34" charset="0"/>
            </a:rPr>
            <a:t>пешеходные переходы в соответствии со стандартами, правоустанавливающие документы </a:t>
          </a:r>
          <a:r>
            <a:rPr lang="ru-RU" sz="2200" b="1" kern="1200" dirty="0" smtClean="0">
              <a:solidFill>
                <a:schemeClr val="tx1"/>
              </a:solidFill>
              <a:latin typeface="Calibri" pitchFamily="34" charset="0"/>
            </a:rPr>
            <a:t>2 149,6 </a:t>
          </a:r>
          <a:endParaRPr lang="ru-RU" sz="2200" b="1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21353" y="2221669"/>
        <a:ext cx="3101235" cy="1871998"/>
      </dsp:txXfrm>
    </dsp:sp>
    <dsp:sp modelId="{A9C6020A-80B6-493D-A627-68967B08049B}">
      <dsp:nvSpPr>
        <dsp:cNvPr id="0" name=""/>
        <dsp:cNvSpPr/>
      </dsp:nvSpPr>
      <dsp:spPr>
        <a:xfrm>
          <a:off x="3419862" y="2221669"/>
          <a:ext cx="2239784" cy="187199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  <a:latin typeface="Calibri" pitchFamily="34" charset="0"/>
            </a:rPr>
            <a:t>нанесение</a:t>
          </a:r>
          <a:r>
            <a:rPr lang="ru-RU" sz="2200" kern="1200" dirty="0">
              <a:latin typeface="Calibri" pitchFamily="34" charset="0"/>
            </a:rPr>
            <a:t> </a:t>
          </a:r>
          <a:r>
            <a:rPr lang="ru-RU" sz="2200" kern="1200" dirty="0" smtClean="0">
              <a:solidFill>
                <a:schemeClr val="tx1"/>
              </a:solidFill>
              <a:latin typeface="Calibri" pitchFamily="34" charset="0"/>
            </a:rPr>
            <a:t>разметки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Calibri" pitchFamily="34" charset="0"/>
            </a:rPr>
            <a:t>  </a:t>
          </a:r>
          <a:r>
            <a:rPr lang="ru-RU" sz="2200" b="1" kern="1200" dirty="0">
              <a:solidFill>
                <a:schemeClr val="tx1"/>
              </a:solidFill>
              <a:latin typeface="Calibri" pitchFamily="34" charset="0"/>
            </a:rPr>
            <a:t>1 </a:t>
          </a:r>
          <a:r>
            <a:rPr lang="ru-RU" sz="2200" b="1" kern="1200" dirty="0" smtClean="0">
              <a:solidFill>
                <a:schemeClr val="tx1"/>
              </a:solidFill>
              <a:latin typeface="Calibri" pitchFamily="34" charset="0"/>
            </a:rPr>
            <a:t>400,0</a:t>
          </a:r>
          <a:endParaRPr lang="ru-RU" sz="22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419862" y="2221669"/>
        <a:ext cx="2239784" cy="1871998"/>
      </dsp:txXfrm>
    </dsp:sp>
    <dsp:sp modelId="{C811FF00-FF1B-4505-ACD4-A616D1E0DE09}">
      <dsp:nvSpPr>
        <dsp:cNvPr id="0" name=""/>
        <dsp:cNvSpPr/>
      </dsp:nvSpPr>
      <dsp:spPr>
        <a:xfrm>
          <a:off x="5868137" y="2221669"/>
          <a:ext cx="3101235" cy="187199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u="none" kern="1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содержание зимних автомобильных дорог общего пользования местного значения </a:t>
          </a:r>
          <a:r>
            <a:rPr lang="ru-RU" sz="2200" b="1" i="0" u="none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520,9</a:t>
          </a:r>
          <a:endParaRPr lang="ru-RU" sz="2200" b="1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5868137" y="2221669"/>
        <a:ext cx="3101235" cy="1871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440F3-0510-49DF-9C50-8D7F1461CC00}">
      <dsp:nvSpPr>
        <dsp:cNvPr id="0" name=""/>
        <dsp:cNvSpPr/>
      </dsp:nvSpPr>
      <dsp:spPr>
        <a:xfrm>
          <a:off x="5310335" y="3868269"/>
          <a:ext cx="3499409" cy="1820362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Calibri" pitchFamily="34" charset="0"/>
            </a:rPr>
            <a:t>КУЛЬТУРА 11,6%</a:t>
          </a:r>
          <a:endParaRPr lang="ru-RU" sz="2400" b="1" kern="1200" dirty="0">
            <a:latin typeface="Calibri" pitchFamily="34" charset="0"/>
          </a:endParaRPr>
        </a:p>
      </dsp:txBody>
      <dsp:txXfrm>
        <a:off x="6400145" y="4363347"/>
        <a:ext cx="2369612" cy="1285297"/>
      </dsp:txXfrm>
    </dsp:sp>
    <dsp:sp modelId="{FE85BA83-579F-44DB-A8ED-FCE58AA17B19}">
      <dsp:nvSpPr>
        <dsp:cNvPr id="0" name=""/>
        <dsp:cNvSpPr/>
      </dsp:nvSpPr>
      <dsp:spPr>
        <a:xfrm>
          <a:off x="413789" y="3868269"/>
          <a:ext cx="3499409" cy="1820362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Calibri" pitchFamily="34" charset="0"/>
            </a:rPr>
            <a:t>СПОРТ               0,8 %</a:t>
          </a:r>
          <a:endParaRPr lang="ru-RU" sz="2400" b="1" kern="1200" dirty="0">
            <a:latin typeface="Calibri" pitchFamily="34" charset="0"/>
          </a:endParaRPr>
        </a:p>
      </dsp:txBody>
      <dsp:txXfrm>
        <a:off x="453776" y="4363347"/>
        <a:ext cx="2369612" cy="1285297"/>
      </dsp:txXfrm>
    </dsp:sp>
    <dsp:sp modelId="{E1E635AC-267E-401D-864F-A1435E8C11AB}">
      <dsp:nvSpPr>
        <dsp:cNvPr id="0" name=""/>
        <dsp:cNvSpPr/>
      </dsp:nvSpPr>
      <dsp:spPr>
        <a:xfrm>
          <a:off x="4998826" y="0"/>
          <a:ext cx="3499409" cy="1820362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Calibri" pitchFamily="34" charset="0"/>
            </a:rPr>
            <a:t>СОЦИАЛЬНАЯ ПОЛИТИКА 4,5%</a:t>
          </a:r>
          <a:endParaRPr lang="ru-RU" sz="2400" b="1" kern="1200" dirty="0">
            <a:latin typeface="Calibri" pitchFamily="34" charset="0"/>
          </a:endParaRPr>
        </a:p>
      </dsp:txBody>
      <dsp:txXfrm>
        <a:off x="6088636" y="39987"/>
        <a:ext cx="2369612" cy="1285297"/>
      </dsp:txXfrm>
    </dsp:sp>
    <dsp:sp modelId="{093B904C-A771-476C-8CF2-4A0F20048DD3}">
      <dsp:nvSpPr>
        <dsp:cNvPr id="0" name=""/>
        <dsp:cNvSpPr/>
      </dsp:nvSpPr>
      <dsp:spPr>
        <a:xfrm>
          <a:off x="269767" y="72013"/>
          <a:ext cx="3499409" cy="1820362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Calibri" pitchFamily="34" charset="0"/>
            </a:rPr>
            <a:t>ОБРАЗОВАНИЕ 83,1%</a:t>
          </a:r>
          <a:endParaRPr lang="ru-RU" sz="2400" b="1" kern="1200" dirty="0">
            <a:latin typeface="Calibri" pitchFamily="34" charset="0"/>
          </a:endParaRPr>
        </a:p>
      </dsp:txBody>
      <dsp:txXfrm>
        <a:off x="309754" y="112000"/>
        <a:ext cx="2369612" cy="1285297"/>
      </dsp:txXfrm>
    </dsp:sp>
    <dsp:sp modelId="{985BCF5C-6415-427E-BB85-7ED38B4205AB}">
      <dsp:nvSpPr>
        <dsp:cNvPr id="0" name=""/>
        <dsp:cNvSpPr/>
      </dsp:nvSpPr>
      <dsp:spPr>
        <a:xfrm>
          <a:off x="1929323" y="345139"/>
          <a:ext cx="2463177" cy="2463177"/>
        </a:xfrm>
        <a:prstGeom prst="pieWedge">
          <a:avLst/>
        </a:prstGeom>
        <a:gradFill rotWithShape="0">
          <a:gsLst>
            <a:gs pos="0">
              <a:srgbClr val="FFC000"/>
            </a:gs>
            <a:gs pos="100000">
              <a:schemeClr val="accent3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alibri" pitchFamily="34" charset="0"/>
            </a:rPr>
            <a:t>946 811,4</a:t>
          </a:r>
          <a:endParaRPr lang="ru-RU" sz="2600" b="1" kern="1200" dirty="0">
            <a:latin typeface="Calibri" pitchFamily="34" charset="0"/>
          </a:endParaRPr>
        </a:p>
      </dsp:txBody>
      <dsp:txXfrm>
        <a:off x="2650771" y="1066587"/>
        <a:ext cx="1741729" cy="1741729"/>
      </dsp:txXfrm>
    </dsp:sp>
    <dsp:sp modelId="{C8AB9410-F091-4DB0-B042-E8DE3B73EAE5}">
      <dsp:nvSpPr>
        <dsp:cNvPr id="0" name=""/>
        <dsp:cNvSpPr/>
      </dsp:nvSpPr>
      <dsp:spPr>
        <a:xfrm rot="5400000">
          <a:off x="4512899" y="324252"/>
          <a:ext cx="2463177" cy="2463177"/>
        </a:xfrm>
        <a:prstGeom prst="pieWedge">
          <a:avLst/>
        </a:prstGeom>
        <a:gradFill rotWithShape="0">
          <a:gsLst>
            <a:gs pos="0">
              <a:srgbClr val="00B050"/>
            </a:gs>
            <a:gs pos="100000">
              <a:schemeClr val="accent3">
                <a:hueOff val="3664666"/>
                <a:satOff val="-2648"/>
                <a:lumOff val="98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>
              <a:latin typeface="Calibri" pitchFamily="34" charset="0"/>
            </a:rPr>
            <a:t>50 865,5</a:t>
          </a:r>
          <a:endParaRPr lang="ru-RU" sz="2600" b="1" kern="1200" dirty="0">
            <a:latin typeface="Calibri" pitchFamily="34" charset="0"/>
          </a:endParaRPr>
        </a:p>
      </dsp:txBody>
      <dsp:txXfrm rot="-5400000">
        <a:off x="4512899" y="1045700"/>
        <a:ext cx="1741729" cy="1741729"/>
      </dsp:txXfrm>
    </dsp:sp>
    <dsp:sp modelId="{82F54FF7-FA05-4DE3-8959-0E284E584D45}">
      <dsp:nvSpPr>
        <dsp:cNvPr id="0" name=""/>
        <dsp:cNvSpPr/>
      </dsp:nvSpPr>
      <dsp:spPr>
        <a:xfrm rot="10800000">
          <a:off x="4512899" y="2901202"/>
          <a:ext cx="2463177" cy="2463177"/>
        </a:xfrm>
        <a:prstGeom prst="pieWedge">
          <a:avLst/>
        </a:prstGeom>
        <a:gradFill rotWithShape="0">
          <a:gsLst>
            <a:gs pos="0">
              <a:schemeClr val="accent3">
                <a:lumMod val="100000"/>
              </a:schemeClr>
            </a:gs>
            <a:gs pos="100000">
              <a:schemeClr val="accent3">
                <a:hueOff val="7329333"/>
                <a:satOff val="-5295"/>
                <a:lumOff val="1961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alibri" pitchFamily="34" charset="0"/>
            </a:rPr>
            <a:t>132 028,6</a:t>
          </a:r>
          <a:endParaRPr lang="ru-RU" sz="2600" b="1" kern="1200" dirty="0">
            <a:latin typeface="Calibri" pitchFamily="34" charset="0"/>
          </a:endParaRPr>
        </a:p>
      </dsp:txBody>
      <dsp:txXfrm rot="10800000">
        <a:off x="4512899" y="2901202"/>
        <a:ext cx="1741729" cy="1741729"/>
      </dsp:txXfrm>
    </dsp:sp>
    <dsp:sp modelId="{DA4C4864-9D31-4AE3-AC93-869D9E74C196}">
      <dsp:nvSpPr>
        <dsp:cNvPr id="0" name=""/>
        <dsp:cNvSpPr/>
      </dsp:nvSpPr>
      <dsp:spPr>
        <a:xfrm rot="16200000">
          <a:off x="1935949" y="2901202"/>
          <a:ext cx="2463177" cy="2463177"/>
        </a:xfrm>
        <a:prstGeom prst="pieWedge">
          <a:avLst/>
        </a:prstGeom>
        <a:gradFill rotWithShape="0">
          <a:gsLst>
            <a:gs pos="0">
              <a:srgbClr val="00B0F0">
                <a:lumMod val="100000"/>
              </a:srgbClr>
            </a:gs>
            <a:gs pos="100000">
              <a:schemeClr val="accent3">
                <a:hueOff val="10993999"/>
                <a:satOff val="-7943"/>
                <a:lumOff val="2941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alibri" pitchFamily="34" charset="0"/>
            </a:rPr>
            <a:t>9 560,4</a:t>
          </a:r>
          <a:endParaRPr lang="ru-RU" sz="2600" b="1" kern="1200" dirty="0">
            <a:latin typeface="Calibri" pitchFamily="34" charset="0"/>
          </a:endParaRPr>
        </a:p>
      </dsp:txBody>
      <dsp:txXfrm rot="5400000">
        <a:off x="2657397" y="2901202"/>
        <a:ext cx="1741729" cy="1741729"/>
      </dsp:txXfrm>
    </dsp:sp>
    <dsp:sp modelId="{B4B53941-44E0-42BC-A8DC-84AE4B28CCD4}">
      <dsp:nvSpPr>
        <dsp:cNvPr id="0" name=""/>
        <dsp:cNvSpPr/>
      </dsp:nvSpPr>
      <dsp:spPr>
        <a:xfrm>
          <a:off x="8118648" y="2448274"/>
          <a:ext cx="850450" cy="739522"/>
        </a:xfrm>
        <a:prstGeom prst="circularArrow">
          <a:avLst/>
        </a:prstGeom>
        <a:noFill/>
        <a:ln w="15875" cap="flat" cmpd="sng" algn="ctr">
          <a:noFill/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9835E19-AEBD-44B9-8F53-48243B81AF29}">
      <dsp:nvSpPr>
        <dsp:cNvPr id="0" name=""/>
        <dsp:cNvSpPr/>
      </dsp:nvSpPr>
      <dsp:spPr>
        <a:xfrm rot="10800000">
          <a:off x="7038524" y="2592285"/>
          <a:ext cx="850450" cy="739522"/>
        </a:xfrm>
        <a:prstGeom prst="circularArrow">
          <a:avLst/>
        </a:prstGeom>
        <a:noFill/>
        <a:ln w="15875" cap="flat" cmpd="sng" algn="ctr">
          <a:noFill/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0.86171</cdr:x>
      <cdr:y>0</cdr:y>
    </cdr:from>
    <cdr:to>
      <cdr:x>0.99477</cdr:x>
      <cdr:y>0.03568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848872" y="-811303"/>
          <a:ext cx="1211978" cy="2148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0.86587</cdr:x>
      <cdr:y>0.05986</cdr:y>
    </cdr:from>
    <cdr:to>
      <cdr:x>1</cdr:x>
      <cdr:y>0.09557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949131" y="360139"/>
          <a:ext cx="1231381" cy="2148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Тыс. руб.</a:t>
          </a:r>
        </a:p>
      </cdr:txBody>
    </cdr:sp>
  </cdr:relSizeAnchor>
  <cdr:relSizeAnchor xmlns:cdr="http://schemas.openxmlformats.org/drawingml/2006/chartDrawing">
    <cdr:from>
      <cdr:x>0.25894</cdr:x>
      <cdr:y>0.25135</cdr:y>
    </cdr:from>
    <cdr:to>
      <cdr:x>0.46613</cdr:x>
      <cdr:y>0.32316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39752" y="1512267"/>
          <a:ext cx="18721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Calibri" pitchFamily="34" charset="0"/>
            </a:rPr>
            <a:t>1 414 040,5</a:t>
          </a:r>
          <a:endParaRPr lang="ru-RU" sz="2400" b="1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0.47276</cdr:x>
      <cdr:y>0.14363</cdr:y>
    </cdr:from>
    <cdr:to>
      <cdr:x>0.67995</cdr:x>
      <cdr:y>0.21544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271859" y="864195"/>
          <a:ext cx="18721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Calibri" pitchFamily="34" charset="0"/>
            </a:rPr>
            <a:t>1 823 439,9</a:t>
          </a:r>
          <a:endParaRPr lang="ru-RU" sz="2400" b="1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0.69723</cdr:x>
      <cdr:y>0.01198</cdr:y>
    </cdr:from>
    <cdr:to>
      <cdr:x>0.90442</cdr:x>
      <cdr:y>0.08379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300192" y="72107"/>
          <a:ext cx="18721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Calibri" pitchFamily="34" charset="0"/>
            </a:rPr>
            <a:t>2 697 682,0</a:t>
          </a:r>
          <a:endParaRPr lang="ru-RU" sz="2400" b="1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0.05178</cdr:x>
      <cdr:y>0.10335</cdr:y>
    </cdr:from>
    <cdr:to>
      <cdr:x>0.2387</cdr:x>
      <cdr:y>0.20668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9512" y="360139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  <a:latin typeface="Calibri" pitchFamily="34" charset="0"/>
            </a:rPr>
            <a:t>%</a:t>
          </a:r>
          <a:endParaRPr lang="ru-RU" sz="2000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0.05178</cdr:x>
      <cdr:y>0.10335</cdr:y>
    </cdr:from>
    <cdr:to>
      <cdr:x>0.2387</cdr:x>
      <cdr:y>0.20668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9512" y="360139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  <a:latin typeface="Calibri" pitchFamily="34" charset="0"/>
            </a:rPr>
            <a:t>%</a:t>
          </a:r>
          <a:endParaRPr lang="ru-RU" sz="2000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0.05178</cdr:x>
      <cdr:y>0.10335</cdr:y>
    </cdr:from>
    <cdr:to>
      <cdr:x>0.2387</cdr:x>
      <cdr:y>0.20668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9512" y="360139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  <a:latin typeface="Calibri" pitchFamily="34" charset="0"/>
            </a:rPr>
            <a:t>%</a:t>
          </a:r>
          <a:endParaRPr lang="ru-RU" sz="2000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0.86171</cdr:x>
      <cdr:y>0</cdr:y>
    </cdr:from>
    <cdr:to>
      <cdr:x>0.99477</cdr:x>
      <cdr:y>0.03568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848872" y="-811303"/>
          <a:ext cx="1211978" cy="2148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4" descr="skidki-Vylgort-1365676201_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6" b="100000" l="2273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795" y="-99393"/>
            <a:ext cx="845582" cy="905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293096"/>
            <a:ext cx="67818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584" y="6381328"/>
            <a:ext cx="48738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365104"/>
            <a:ext cx="6781800" cy="16002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1280" y="5606"/>
            <a:ext cx="833272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4" descr="skidki-Vylgort-1365676201_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46" b="100000" l="2273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795" y="-99393"/>
            <a:ext cx="845582" cy="9050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7.emf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microsoft.com/office/2007/relationships/hdphoto" Target="../media/hdphoto3.wdp"/><Relationship Id="rId5" Type="http://schemas.openxmlformats.org/officeDocument/2006/relationships/image" Target="../media/image5.emf"/><Relationship Id="rId15" Type="http://schemas.microsoft.com/office/2007/relationships/hdphoto" Target="../media/hdphoto5.wdp"/><Relationship Id="rId10" Type="http://schemas.openxmlformats.org/officeDocument/2006/relationships/image" Target="../media/image10.jpeg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61" y="764704"/>
            <a:ext cx="9143999" cy="4664809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000" dirty="0" smtClean="0"/>
              <a:t>БЮДЖЕТ ДЛЯ ГРАЖДАН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МУНИЦИПАЛЬНОГО ОБРАЗОВАНИЯ МУНИЦИПАЛЬНОГО РАЙОНА «СЫКТЫВДИНСКИЙ» НА </a:t>
            </a:r>
            <a:r>
              <a:rPr lang="ru-RU" sz="4000" dirty="0" smtClean="0"/>
              <a:t>2021 </a:t>
            </a:r>
            <a:r>
              <a:rPr lang="ru-RU" sz="4000" dirty="0"/>
              <a:t>ГОД И ПЛАНОВЫЙ ПЕРИОД </a:t>
            </a:r>
            <a:r>
              <a:rPr lang="ru-RU" sz="4000" dirty="0" smtClean="0"/>
              <a:t>2022 </a:t>
            </a:r>
            <a:r>
              <a:rPr lang="ru-RU" sz="4000" dirty="0"/>
              <a:t>И </a:t>
            </a:r>
            <a:r>
              <a:rPr lang="ru-RU" sz="4000" dirty="0" smtClean="0"/>
              <a:t>2023 ГОДОВ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0"/>
            <a:ext cx="6069058" cy="882119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ea typeface="Tahoma" pitchFamily="34" charset="0"/>
                <a:cs typeface="Times New Roman" pitchFamily="18" charset="0"/>
              </a:rPr>
              <a:t>МУНИЦИПАЛЬНОЕ ОБРАЗОВАНИЕ </a:t>
            </a:r>
            <a:b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ea typeface="Tahoma" pitchFamily="34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ea typeface="Tahoma" pitchFamily="34" charset="0"/>
                <a:cs typeface="Times New Roman" pitchFamily="18" charset="0"/>
              </a:rPr>
              <a:t>МУНИЦИПАЛЬНОГО РАЙОНА «СЫКТЫВДИНСКИЙ»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548680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Докладчик:</a:t>
            </a:r>
          </a:p>
          <a:p>
            <a:pPr algn="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Начальник управления финансов Щербакова Галина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36999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0790788"/>
              </p:ext>
            </p:extLst>
          </p:nvPr>
        </p:nvGraphicFramePr>
        <p:xfrm>
          <a:off x="0" y="857232"/>
          <a:ext cx="450056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526258"/>
              </p:ext>
            </p:extLst>
          </p:nvPr>
        </p:nvGraphicFramePr>
        <p:xfrm>
          <a:off x="4357686" y="857232"/>
          <a:ext cx="463391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176001"/>
              </p:ext>
            </p:extLst>
          </p:nvPr>
        </p:nvGraphicFramePr>
        <p:xfrm>
          <a:off x="0" y="3717032"/>
          <a:ext cx="485775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518592"/>
              </p:ext>
            </p:extLst>
          </p:nvPr>
        </p:nvGraphicFramePr>
        <p:xfrm>
          <a:off x="4489611" y="3708276"/>
          <a:ext cx="4643438" cy="315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072430" y="642918"/>
            <a:ext cx="1071570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364486" y="0"/>
            <a:ext cx="8779514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dirty="0" smtClean="0"/>
              <a:t>ДИНАМИКА НЕНАЛОГОВЫХ ДОХОДОВ</a:t>
            </a:r>
            <a:endParaRPr lang="ru-RU" sz="29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7452320" y="1656842"/>
            <a:ext cx="367122" cy="187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079612" y="1564110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444208" y="1664600"/>
            <a:ext cx="367122" cy="187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436096" y="1902167"/>
            <a:ext cx="367122" cy="187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581464" y="4941168"/>
            <a:ext cx="367122" cy="62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627769" y="4653136"/>
            <a:ext cx="3960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594147" y="5035159"/>
            <a:ext cx="478283" cy="526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19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404" y="0"/>
            <a:ext cx="8563026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dirty="0"/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82158468"/>
              </p:ext>
            </p:extLst>
          </p:nvPr>
        </p:nvGraphicFramePr>
        <p:xfrm>
          <a:off x="-153888" y="858813"/>
          <a:ext cx="3467100" cy="348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524381"/>
              </p:ext>
            </p:extLst>
          </p:nvPr>
        </p:nvGraphicFramePr>
        <p:xfrm>
          <a:off x="2545903" y="2155056"/>
          <a:ext cx="3672383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094271"/>
              </p:ext>
            </p:extLst>
          </p:nvPr>
        </p:nvGraphicFramePr>
        <p:xfrm>
          <a:off x="5503664" y="3395216"/>
          <a:ext cx="3666976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2353" y="5360167"/>
            <a:ext cx="144016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9015" y="5009484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субсидии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9404" y="4826997"/>
            <a:ext cx="14401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387" y="4538965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дотации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9404" y="5877272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6369" y="5517232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субвенции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71775" y="11967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1 077 266,4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20486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1 441 718,9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57614" y="3302893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2 321 371,1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20" y="357301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2021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4865468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2022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609329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2023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18425" y="908720"/>
            <a:ext cx="1212005" cy="2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9404" y="6381328"/>
            <a:ext cx="144016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96369" y="6021288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и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ные МБТ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22370796"/>
              </p:ext>
            </p:extLst>
          </p:nvPr>
        </p:nvGraphicFramePr>
        <p:xfrm>
          <a:off x="251521" y="-171400"/>
          <a:ext cx="8892480" cy="41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29580" y="2744924"/>
            <a:ext cx="1303202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380,9</a:t>
            </a:r>
            <a:endParaRPr lang="ru-RU" sz="22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9672" y="582052"/>
            <a:ext cx="1817096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22 439,7</a:t>
            </a:r>
            <a:endParaRPr lang="ru-RU" sz="22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3398" y="1215172"/>
            <a:ext cx="1689645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14 </a:t>
            </a:r>
            <a:r>
              <a:rPr lang="ru-RU" sz="22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318,2</a:t>
            </a:r>
            <a:endParaRPr lang="ru-RU" sz="22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659183"/>
              </p:ext>
            </p:extLst>
          </p:nvPr>
        </p:nvGraphicFramePr>
        <p:xfrm>
          <a:off x="39477" y="3032770"/>
          <a:ext cx="9364091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91872" y="473896"/>
            <a:ext cx="1152128" cy="216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0742" y="-97604"/>
            <a:ext cx="8779514" cy="5715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/>
              <a:t>МУНИЦИПАЛЬНЫЙ ДОРОЖНЫЙ ФОНД</a:t>
            </a:r>
          </a:p>
        </p:txBody>
      </p:sp>
      <p:sp>
        <p:nvSpPr>
          <p:cNvPr id="12" name="Овал 11"/>
          <p:cNvSpPr/>
          <p:nvPr/>
        </p:nvSpPr>
        <p:spPr>
          <a:xfrm>
            <a:off x="275947" y="1971256"/>
            <a:ext cx="1817096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1 000,0</a:t>
            </a:r>
            <a:endParaRPr lang="ru-RU" sz="22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1729"/>
            <a:ext cx="8388424" cy="570409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/>
              <a:t>ПРИОРИТЕТЫ И ИНДЕКСАЦИЯ РАСХОДОВ</a:t>
            </a:r>
            <a:endParaRPr lang="ru-RU" sz="2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486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ПРИОРИТЕТЫ: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исполнение социальных обязательств;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>
                <a:latin typeface="Calibri" pitchFamily="34" charset="0"/>
              </a:rPr>
              <a:t> реализация майских указов Президента Российской Федерации 2012года по обеспечению необходимого уровня оплаты труда отдельных категорий работников бюджетной </a:t>
            </a:r>
            <a:r>
              <a:rPr lang="ru-RU" sz="2800" dirty="0" smtClean="0">
                <a:latin typeface="Calibri" pitchFamily="34" charset="0"/>
              </a:rPr>
              <a:t>сферы.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ИНДЕКСАЦИЯ: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>
                <a:latin typeface="Calibri" pitchFamily="34" charset="0"/>
              </a:rPr>
              <a:t> </a:t>
            </a:r>
            <a:r>
              <a:rPr lang="ru-RU" sz="2800" smtClean="0">
                <a:latin typeface="Calibri" pitchFamily="34" charset="0"/>
              </a:rPr>
              <a:t>оплата </a:t>
            </a:r>
            <a:r>
              <a:rPr lang="ru-RU" sz="2800" dirty="0">
                <a:latin typeface="Calibri" pitchFamily="34" charset="0"/>
              </a:rPr>
              <a:t>труда в размере 4% с 1 января 2021г. по работникам подпадающим под действие Указов </a:t>
            </a:r>
            <a:r>
              <a:rPr lang="ru-RU" sz="2800" dirty="0" smtClean="0">
                <a:latin typeface="Calibri" pitchFamily="34" charset="0"/>
              </a:rPr>
              <a:t>Президента;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3000" dirty="0" smtClean="0">
                <a:latin typeface="Calibri" pitchFamily="34" charset="0"/>
              </a:rPr>
              <a:t>оплата труда в размере </a:t>
            </a:r>
            <a:r>
              <a:rPr lang="ru-RU" sz="3000" dirty="0">
                <a:latin typeface="Calibri" pitchFamily="34" charset="0"/>
              </a:rPr>
              <a:t>4% с 1 октября 2021г. по работникам не подпадающим под действие данных </a:t>
            </a:r>
            <a:r>
              <a:rPr lang="ru-RU" sz="3000" dirty="0" smtClean="0">
                <a:latin typeface="Calibri" pitchFamily="34" charset="0"/>
              </a:rPr>
              <a:t>Указов;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000" dirty="0">
                <a:latin typeface="Calibri" pitchFamily="34" charset="0"/>
              </a:rPr>
              <a:t> увеличение МРОТ с 1 января 2021г. до 12 392,0руб</a:t>
            </a:r>
            <a:r>
              <a:rPr lang="ru-RU" sz="3200" dirty="0" smtClean="0"/>
              <a:t>.</a:t>
            </a:r>
            <a:endParaRPr lang="ru-RU" sz="3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023" y="0"/>
            <a:ext cx="8496944" cy="93610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/>
              <a:t>РАСХОДЫ БЮДЖЕТА ПО ОСНОВНЫМ НАПРАВЛЕНИЯМ ДЕЯТЕЛЬНОСТИ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12877"/>
            <a:ext cx="792088" cy="86645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519" y="3114273"/>
            <a:ext cx="792000" cy="865056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359" y="3111757"/>
            <a:ext cx="792000" cy="86757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758" y="3104320"/>
            <a:ext cx="777465" cy="865059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786" y="3104317"/>
            <a:ext cx="807086" cy="87501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8450" y="3104317"/>
            <a:ext cx="797496" cy="87501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717" y="3104317"/>
            <a:ext cx="823434" cy="875011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21"/>
          <p:cNvPicPr>
            <a:picLocks noGrp="1" noChangeAspect="1"/>
          </p:cNvPicPr>
          <p:nvPr>
            <p:ph sz="half" idx="4294967295"/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099027"/>
            <a:ext cx="792000" cy="8803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26" name="Picture 2" descr="C:\Users\User\Desktop\4498001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21485"/>
            <a:ext cx="792000" cy="85784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</p:pic>
      <p:cxnSp>
        <p:nvCxnSpPr>
          <p:cNvPr id="17" name="Прямая соединительная линия 16"/>
          <p:cNvCxnSpPr>
            <a:stCxn id="5" idx="0"/>
          </p:cNvCxnSpPr>
          <p:nvPr/>
        </p:nvCxnSpPr>
        <p:spPr>
          <a:xfrm flipV="1">
            <a:off x="575556" y="2422992"/>
            <a:ext cx="2467" cy="689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438115" y="2864098"/>
            <a:ext cx="0" cy="240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237824" y="2353010"/>
            <a:ext cx="0" cy="758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346460" y="2567871"/>
            <a:ext cx="2526" cy="543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020490" y="1990443"/>
            <a:ext cx="12250" cy="1113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7" idx="0"/>
            <a:endCxn id="44" idx="2"/>
          </p:cNvCxnSpPr>
          <p:nvPr/>
        </p:nvCxnSpPr>
        <p:spPr>
          <a:xfrm flipH="1" flipV="1">
            <a:off x="4134076" y="1409038"/>
            <a:ext cx="9283" cy="1702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6730089" y="2819436"/>
            <a:ext cx="2152" cy="276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840876" y="2623879"/>
            <a:ext cx="0" cy="480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532440" y="2450483"/>
            <a:ext cx="9878" cy="653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641076" y="2984209"/>
            <a:ext cx="0" cy="120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8542318" y="3979330"/>
            <a:ext cx="1564" cy="1874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7650953" y="3979330"/>
            <a:ext cx="18014" cy="854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781695" y="3979330"/>
            <a:ext cx="0" cy="528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5876516" y="3974595"/>
            <a:ext cx="27632" cy="1482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046929" y="3979329"/>
            <a:ext cx="0" cy="836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155565" y="3979330"/>
            <a:ext cx="0" cy="1477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286307" y="3979330"/>
            <a:ext cx="0" cy="528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394943" y="3979330"/>
            <a:ext cx="0" cy="1057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1466921" y="3982215"/>
            <a:ext cx="9163" cy="52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75556" y="3982215"/>
            <a:ext cx="0" cy="1871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108520" y="1981618"/>
            <a:ext cx="1368152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122 175,7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9426" y="2450483"/>
            <a:ext cx="1193075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330,0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19289" y="2211934"/>
            <a:ext cx="1193075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57 883,7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89690" y="1902365"/>
            <a:ext cx="1341657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67 579,7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56247" y="994114"/>
            <a:ext cx="1555658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946 811,4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60279" y="1566694"/>
            <a:ext cx="1320422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132 028,6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10406" y="2275893"/>
            <a:ext cx="1193075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50 865,5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35703" y="2481769"/>
            <a:ext cx="1193075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9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560,4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00660" y="2632352"/>
            <a:ext cx="1193075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586,3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-21891" y="5854199"/>
            <a:ext cx="2434709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общегосударственные расходы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27073" y="4534360"/>
            <a:ext cx="1819387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национальная безопасность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602039" y="5156746"/>
            <a:ext cx="1765632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национальная экономика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725434" y="4507909"/>
            <a:ext cx="1008112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ЖКХ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397174" y="5439275"/>
            <a:ext cx="1547521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образование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455961" y="4718188"/>
            <a:ext cx="112906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культура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148064" y="5571670"/>
            <a:ext cx="1512168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социальная политика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228184" y="4373734"/>
            <a:ext cx="1008112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спорт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547791" y="5030201"/>
            <a:ext cx="2016224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обслуживание муниципального долга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075155" y="5884647"/>
            <a:ext cx="2195736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межбюджетные трансферты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913872" y="1990443"/>
            <a:ext cx="1278295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51 219,2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956376" y="860712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26" name="Объект 21"/>
          <p:cNvPicPr>
            <a:picLocks noGrp="1" noChangeAspect="1"/>
          </p:cNvPicPr>
          <p:nvPr>
            <p:ph sz="half" idx="4294967295"/>
          </p:nvPr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71" y="3104316"/>
            <a:ext cx="792000" cy="87501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7" name="Прямоугольник 56"/>
          <p:cNvSpPr/>
          <p:nvPr/>
        </p:nvSpPr>
        <p:spPr>
          <a:xfrm>
            <a:off x="1602040" y="6299571"/>
            <a:ext cx="6095158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  <a:t>ОБЩИЙ ОБЪЕМ РАСХОДОВ 1 439 040,5</a:t>
            </a:r>
            <a:endParaRPr lang="ru-RU" sz="25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54868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/>
              <a:t>РАСХОДЫ СОЦИАЛЬНОЙ СФЕРЫ</a:t>
            </a:r>
            <a:endParaRPr lang="ru-RU" sz="29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074520"/>
              </p:ext>
            </p:extLst>
          </p:nvPr>
        </p:nvGraphicFramePr>
        <p:xfrm>
          <a:off x="107504" y="980728"/>
          <a:ext cx="891202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91880" y="3501008"/>
            <a:ext cx="201622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Calibri" pitchFamily="34" charset="0"/>
              </a:rPr>
              <a:t>1 </a:t>
            </a: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</a:rPr>
              <a:t>139 265,9</a:t>
            </a:r>
            <a:endParaRPr lang="ru-RU" sz="30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/>
              <a:t>МУНИЦИПАЛЬНЫЕ ПРОГРАММЫ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1723221"/>
              </p:ext>
            </p:extLst>
          </p:nvPr>
        </p:nvGraphicFramePr>
        <p:xfrm>
          <a:off x="0" y="692696"/>
          <a:ext cx="9144000" cy="607593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27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56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24"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latin typeface="Calibri" pitchFamily="34" charset="0"/>
                        </a:rPr>
                        <a:t>НАИМЕНОВАНИЕ ПРОГРАММЫ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</a:rPr>
                        <a:t>СУММА,</a:t>
                      </a:r>
                      <a:r>
                        <a:rPr lang="ru-RU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Calibri" pitchFamily="34" charset="0"/>
                        </a:rPr>
                        <a:t>тыс.руб</a:t>
                      </a:r>
                      <a:r>
                        <a:rPr lang="ru-RU" sz="2000" baseline="0" dirty="0" smtClean="0">
                          <a:latin typeface="Calibri" pitchFamily="34" charset="0"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</a:rPr>
                        <a:t>2021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</a:rPr>
                        <a:t>2022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</a:rPr>
                        <a:t>2023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latin typeface="Calibri" pitchFamily="34" charset="0"/>
                        </a:rPr>
                        <a:t>«Развитие экономики»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2 764,3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300,0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300,0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latin typeface="Calibri" pitchFamily="34" charset="0"/>
                        </a:rPr>
                        <a:t>«Развитие энергетики, </a:t>
                      </a:r>
                      <a:r>
                        <a:rPr lang="ru-RU" sz="1800" dirty="0" err="1">
                          <a:latin typeface="Calibri" pitchFamily="34" charset="0"/>
                        </a:rPr>
                        <a:t>жилищно</a:t>
                      </a:r>
                      <a:r>
                        <a:rPr lang="ru-RU" sz="1800" dirty="0">
                          <a:latin typeface="Calibri" pitchFamily="34" charset="0"/>
                        </a:rPr>
                        <a:t> - коммунального хозяйства и дорожного хозяйства»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65 383,4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491 332,7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807 986,5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latin typeface="Calibri" pitchFamily="34" charset="0"/>
                        </a:rPr>
                        <a:t>«Переселение граждан из аварийного и ветхого жилья»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58 676,0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111 426,4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675 364,7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latin typeface="Calibri" pitchFamily="34" charset="0"/>
                        </a:rPr>
                        <a:t>«Развитие градостроительной деятельности»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2 126,1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100,0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" pitchFamily="34" charset="0"/>
                        </a:rPr>
                        <a:t>100,0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latin typeface="Calibri" pitchFamily="34" charset="0"/>
                        </a:rPr>
                        <a:t>«Развитие образования»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865</a:t>
                      </a:r>
                      <a:r>
                        <a:rPr lang="ru-RU" sz="1800" baseline="0" dirty="0" smtClean="0">
                          <a:latin typeface="Calibri" pitchFamily="34" charset="0"/>
                        </a:rPr>
                        <a:t> 800,9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841 096,2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829 023,6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latin typeface="Calibri" pitchFamily="34" charset="0"/>
                        </a:rPr>
                        <a:t>«Создание условий для развития социальной сферы»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2 150,0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1 710,0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1 710,0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latin typeface="Calibri" pitchFamily="34" charset="0"/>
                        </a:rPr>
                        <a:t>«Развитие культуры, физической культуры и спорта»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209 695,8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196 824,5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212 870,9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latin typeface="Calibri" pitchFamily="34" charset="0"/>
                        </a:rPr>
                        <a:t>«Развитие муниципального</a:t>
                      </a:r>
                      <a:r>
                        <a:rPr lang="ru-RU" sz="1800" baseline="0" dirty="0">
                          <a:latin typeface="Calibri" pitchFamily="34" charset="0"/>
                        </a:rPr>
                        <a:t> управления»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14 205,8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13 152,2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11 997,3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latin typeface="Calibri" pitchFamily="34" charset="0"/>
                        </a:rPr>
                        <a:t>«Обеспечение безопасности населения и муниципального имущества»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330,0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350,0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350,0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itchFamily="34" charset="0"/>
                        </a:rPr>
                        <a:t>Непрограммные расходы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</a:rPr>
                        <a:t>217 908,1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170 519,5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162 502,0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7748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itchFamily="34" charset="0"/>
                        </a:rPr>
                        <a:t>ИТОГО: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itchFamily="34" charset="0"/>
                        </a:rPr>
                        <a:t>1 </a:t>
                      </a:r>
                      <a:r>
                        <a:rPr lang="ru-RU" sz="1800" b="1" dirty="0" smtClean="0">
                          <a:latin typeface="Calibri" pitchFamily="34" charset="0"/>
                        </a:rPr>
                        <a:t>439</a:t>
                      </a:r>
                      <a:r>
                        <a:rPr lang="ru-RU" sz="1800" b="1" baseline="0" dirty="0" smtClean="0">
                          <a:latin typeface="Calibri" pitchFamily="34" charset="0"/>
                        </a:rPr>
                        <a:t> 040,5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Calibri" pitchFamily="34" charset="0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</a:rPr>
                        <a:t> 826 811,6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 pitchFamily="34" charset="0"/>
                        </a:rPr>
                        <a:t>2 697 789,0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3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69170"/>
            <a:ext cx="8388424" cy="689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dirty="0" smtClean="0"/>
              <a:t>МП «РАЗВИТИЕ ЭКОНОМИКИ»</a:t>
            </a:r>
            <a:endParaRPr lang="ru-RU" sz="29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54048833"/>
              </p:ext>
            </p:extLst>
          </p:nvPr>
        </p:nvGraphicFramePr>
        <p:xfrm>
          <a:off x="21694" y="2204864"/>
          <a:ext cx="9097639" cy="428545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766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74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77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5084">
                <a:tc rowSpan="2">
                  <a:txBody>
                    <a:bodyPr/>
                    <a:lstStyle/>
                    <a:p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>
                          <a:latin typeface="Calibri" pitchFamily="34" charset="0"/>
                        </a:rPr>
                        <a:t>Сумма, </a:t>
                      </a:r>
                      <a:r>
                        <a:rPr lang="ru-RU" sz="2400" u="none" strike="noStrike" dirty="0" err="1">
                          <a:latin typeface="Calibri" pitchFamily="34" charset="0"/>
                        </a:rPr>
                        <a:t>тыс.руб</a:t>
                      </a:r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.</a:t>
                      </a:r>
                      <a:endParaRPr lang="ru-RU" sz="2400" u="none" strike="noStrike" dirty="0"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dirty="0">
                          <a:effectLst/>
                          <a:latin typeface="Calibri" pitchFamily="34" charset="0"/>
                        </a:rPr>
                        <a:t>Подпрограмма «Малое и среднее предпринимательство в МО МР «Сыктывдинский</a:t>
                      </a:r>
                      <a:r>
                        <a:rPr lang="ru-RU" sz="2400" b="0" i="0" dirty="0" smtClean="0">
                          <a:effectLst/>
                          <a:latin typeface="Calibri" pitchFamily="34" charset="0"/>
                        </a:rPr>
                        <a:t>»</a:t>
                      </a:r>
                      <a:endParaRPr lang="ru-RU" sz="2400" b="0" i="0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2 764,3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300,0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300,0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latin typeface="Calibri" pitchFamily="34" charset="0"/>
                        </a:rPr>
                        <a:t>Подпрограмма «Стратегическое планирование»</a:t>
                      </a:r>
                      <a:endParaRPr lang="ru-RU" sz="2400" b="0" i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«Развитие агропромышленного и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рыбохозяйственного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комплексов»</a:t>
                      </a:r>
                      <a:endParaRPr lang="ru-RU" sz="2400" b="0" i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Calibri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alibri" pitchFamily="34" charset="0"/>
                        </a:rPr>
                        <a:t>2 764,3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alibri" pitchFamily="34" charset="0"/>
                        </a:rPr>
                        <a:t>300,0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alibri" pitchFamily="34" charset="0"/>
                        </a:rPr>
                        <a:t>300,0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24666" y="98072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Calibri" pitchFamily="34" charset="0"/>
                <a:cs typeface="Times New Roman" pitchFamily="18" charset="0"/>
              </a:rPr>
              <a:t>ЦЕЛЬ ПРОГРАММЫ</a:t>
            </a:r>
          </a:p>
          <a:p>
            <a:pPr algn="ctr"/>
            <a:r>
              <a:rPr lang="ru-RU" sz="2200" dirty="0">
                <a:latin typeface="Calibri" pitchFamily="34" charset="0"/>
                <a:cs typeface="Times New Roman" pitchFamily="18" charset="0"/>
              </a:rPr>
              <a:t>Обеспечение   устойчивого   экономического    развития МО МР «Сыктывдинский»</a:t>
            </a:r>
          </a:p>
        </p:txBody>
      </p:sp>
    </p:spTree>
    <p:extLst>
      <p:ext uri="{BB962C8B-B14F-4D97-AF65-F5344CB8AC3E}">
        <p14:creationId xmlns:p14="http://schemas.microsoft.com/office/powerpoint/2010/main" val="14581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29"/>
            <a:ext cx="8640960" cy="905891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/>
              <a:t>МП «РАЗВИТИЕ </a:t>
            </a:r>
            <a:r>
              <a:rPr lang="ru-RU" sz="3200" dirty="0"/>
              <a:t>ЭНЕРГЕТИКИ, ЖИЛИЩНО-КОММУНАЛЬНОГО И ДОРОЖНОГО </a:t>
            </a:r>
            <a:r>
              <a:rPr lang="ru-RU" sz="3200" dirty="0" smtClean="0"/>
              <a:t>ХОЗЯЙСТВА»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50227459"/>
              </p:ext>
            </p:extLst>
          </p:nvPr>
        </p:nvGraphicFramePr>
        <p:xfrm>
          <a:off x="57416" y="2643101"/>
          <a:ext cx="9086584" cy="413591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378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9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8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3851">
                <a:tc rowSpan="2">
                  <a:txBody>
                    <a:bodyPr/>
                    <a:lstStyle/>
                    <a:p>
                      <a:endParaRPr lang="ru-RU" sz="2200" dirty="0">
                        <a:latin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dirty="0">
                          <a:latin typeface="Calibri" pitchFamily="34" charset="0"/>
                        </a:rPr>
                        <a:t>Сумма, </a:t>
                      </a:r>
                      <a:r>
                        <a:rPr lang="ru-RU" sz="2200" u="none" strike="noStrike" dirty="0" err="1">
                          <a:latin typeface="Calibri" pitchFamily="34" charset="0"/>
                        </a:rPr>
                        <a:t>тыс.руб</a:t>
                      </a:r>
                      <a:r>
                        <a:rPr lang="ru-RU" sz="2200" u="none" strike="noStrike" dirty="0" smtClean="0">
                          <a:latin typeface="Calibri" pitchFamily="34" charset="0"/>
                        </a:rPr>
                        <a:t>.</a:t>
                      </a:r>
                      <a:endParaRPr lang="ru-RU" sz="2200" u="none" strike="noStrike" dirty="0"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 smtClean="0">
                          <a:latin typeface="Calibri" pitchFamily="34" charset="0"/>
                        </a:rPr>
                        <a:t>2021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 smtClean="0">
                          <a:latin typeface="Calibri" pitchFamily="34" charset="0"/>
                        </a:rPr>
                        <a:t>2022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 smtClean="0">
                          <a:latin typeface="Calibri" pitchFamily="34" charset="0"/>
                        </a:rPr>
                        <a:t>2023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7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effectLst/>
                          <a:latin typeface="Calibri" pitchFamily="34" charset="0"/>
                        </a:rPr>
                        <a:t>Подпрограмма «Комплексное развитие коммунальной инфраструктуры»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u="none" strike="noStrike" dirty="0" smtClean="0">
                          <a:latin typeface="Calibri" pitchFamily="34" charset="0"/>
                        </a:rPr>
                        <a:t>22 059,7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u="none" strike="noStrike" dirty="0" smtClean="0">
                          <a:latin typeface="Calibri" pitchFamily="34" charset="0"/>
                        </a:rPr>
                        <a:t>14 854,5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u="none" strike="noStrike" dirty="0" smtClean="0">
                          <a:latin typeface="Calibri" pitchFamily="34" charset="0"/>
                        </a:rPr>
                        <a:t>14 854,5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Подпрограмма «Энергосбережение и повышение </a:t>
                      </a:r>
                      <a:r>
                        <a:rPr lang="ru-RU" sz="2200" u="none" strike="noStrike" dirty="0" err="1">
                          <a:effectLst/>
                          <a:latin typeface="Calibri" pitchFamily="34" charset="0"/>
                        </a:rPr>
                        <a:t>энергоэффективности</a:t>
                      </a:r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»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u="none" strike="noStrike" dirty="0" smtClean="0">
                          <a:latin typeface="Calibri" pitchFamily="34" charset="0"/>
                        </a:rPr>
                        <a:t>2 244,9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u="none" strike="noStrike" dirty="0" smtClean="0">
                          <a:latin typeface="Calibri" pitchFamily="34" charset="0"/>
                        </a:rPr>
                        <a:t>2 301,2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u="none" strike="noStrike" dirty="0" smtClean="0">
                          <a:latin typeface="Calibri" pitchFamily="34" charset="0"/>
                        </a:rPr>
                        <a:t>2 301,2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ru-RU" sz="2200" b="0" u="none" strike="noStrike" dirty="0">
                          <a:effectLst/>
                          <a:latin typeface="Calibri" pitchFamily="34" charset="0"/>
                        </a:rPr>
                        <a:t>Подпрограмма «Устойчивое развитие сельских территорий»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u="none" strike="noStrike" dirty="0" smtClean="0">
                          <a:latin typeface="Calibri" pitchFamily="34" charset="0"/>
                        </a:rPr>
                        <a:t>2 910,0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u="none" strike="noStrike" dirty="0" smtClean="0">
                          <a:latin typeface="Calibri" pitchFamily="34" charset="0"/>
                        </a:rPr>
                        <a:t>436 073,7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u="none" strike="noStrike" dirty="0" smtClean="0">
                          <a:latin typeface="Calibri" pitchFamily="34" charset="0"/>
                        </a:rPr>
                        <a:t>752 300,0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Подпрограмма «Обращение с твердыми коммунальными отходами»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Подпрограмма «Развитие дорожной инфраструктуры»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u="none" strike="noStrike" dirty="0" smtClean="0">
                          <a:latin typeface="Calibri" pitchFamily="34" charset="0"/>
                        </a:rPr>
                        <a:t>38 168,8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u="none" strike="noStrike" dirty="0" smtClean="0">
                          <a:latin typeface="Calibri" pitchFamily="34" charset="0"/>
                        </a:rPr>
                        <a:t>38 103,2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u="none" strike="noStrike" dirty="0" smtClean="0">
                          <a:latin typeface="Calibri" pitchFamily="34" charset="0"/>
                        </a:rPr>
                        <a:t>38 530,8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2200" b="1" dirty="0">
                          <a:latin typeface="Calibri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b="1" u="none" strike="noStrike" dirty="0" smtClean="0">
                          <a:latin typeface="Calibri" pitchFamily="34" charset="0"/>
                        </a:rPr>
                        <a:t>65 383,4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b="1" u="none" strike="noStrike" dirty="0" smtClean="0">
                          <a:latin typeface="Calibri" pitchFamily="34" charset="0"/>
                        </a:rPr>
                        <a:t>491 332,6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200" b="1" u="none" strike="noStrike" dirty="0" smtClean="0">
                          <a:latin typeface="Calibri" pitchFamily="34" charset="0"/>
                        </a:rPr>
                        <a:t>807 986,5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46962" y="836712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Calibri" pitchFamily="34" charset="0"/>
                <a:cs typeface="Times New Roman" pitchFamily="18" charset="0"/>
              </a:rPr>
              <a:t>ЦЕЛЬ ПРОГРАММЫ</a:t>
            </a:r>
          </a:p>
          <a:p>
            <a:pPr algn="ctr"/>
            <a:r>
              <a:rPr lang="ru-RU" sz="2200" dirty="0">
                <a:latin typeface="Calibri" pitchFamily="34" charset="0"/>
                <a:cs typeface="Times New Roman" pitchFamily="18" charset="0"/>
              </a:rPr>
              <a:t>Удовлетворение   потребностей   </a:t>
            </a:r>
            <a:r>
              <a:rPr lang="ru-RU" sz="2200" dirty="0" smtClean="0">
                <a:latin typeface="Calibri" pitchFamily="34" charset="0"/>
                <a:cs typeface="Times New Roman" pitchFamily="18" charset="0"/>
              </a:rPr>
              <a:t>населения в </a:t>
            </a:r>
            <a:r>
              <a:rPr lang="ru-RU" sz="2200" dirty="0" smtClean="0">
                <a:latin typeface="Calibri" pitchFamily="34" charset="0"/>
              </a:rPr>
              <a:t>качественных </a:t>
            </a:r>
            <a:r>
              <a:rPr lang="ru-RU" sz="2200" dirty="0">
                <a:latin typeface="Calibri" pitchFamily="34" charset="0"/>
              </a:rPr>
              <a:t>жилищно- коммунальных услугах</a:t>
            </a:r>
            <a:r>
              <a:rPr lang="ru-RU" sz="22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2200" dirty="0">
                <a:latin typeface="Calibri" pitchFamily="34" charset="0"/>
                <a:cs typeface="Times New Roman" pitchFamily="18" charset="0"/>
              </a:rPr>
              <a:t>обеспечение экологической безопасности и безопасности дорожного движения на дорогах общего пользования местного значения на территории МО МР «Сыктывдинский»</a:t>
            </a:r>
          </a:p>
        </p:txBody>
      </p:sp>
    </p:spTree>
    <p:extLst>
      <p:ext uri="{BB962C8B-B14F-4D97-AF65-F5344CB8AC3E}">
        <p14:creationId xmlns:p14="http://schemas.microsoft.com/office/powerpoint/2010/main" val="38752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562"/>
            <a:ext cx="7416824" cy="905891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/>
              <a:t>МП «ПЕРЕСЕЛЕНИЕ </a:t>
            </a:r>
            <a:r>
              <a:rPr lang="ru-RU" sz="3200" dirty="0"/>
              <a:t>ГРАЖДАН ИЗ АВАРИЙНОГО И ВЕТХОГО </a:t>
            </a:r>
            <a:r>
              <a:rPr lang="ru-RU" sz="3200" dirty="0" smtClean="0"/>
              <a:t>ЖИЛЬЯ»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21458408"/>
              </p:ext>
            </p:extLst>
          </p:nvPr>
        </p:nvGraphicFramePr>
        <p:xfrm>
          <a:off x="38033" y="2981903"/>
          <a:ext cx="9067933" cy="38760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367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4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8758">
                <a:tc rowSpan="2">
                  <a:txBody>
                    <a:bodyPr/>
                    <a:lstStyle/>
                    <a:p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>
                          <a:latin typeface="Calibri" pitchFamily="34" charset="0"/>
                        </a:rPr>
                        <a:t>Сумма, </a:t>
                      </a:r>
                      <a:r>
                        <a:rPr lang="ru-RU" sz="2400" u="none" strike="noStrike" dirty="0" err="1">
                          <a:latin typeface="Calibri" pitchFamily="34" charset="0"/>
                        </a:rPr>
                        <a:t>тыс.руб</a:t>
                      </a:r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2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6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 smtClean="0">
                          <a:effectLst/>
                          <a:latin typeface="Calibri" pitchFamily="34" charset="0"/>
                        </a:rPr>
                        <a:t>Предоставление социальных выплат населению (ветераны, инвалиды, молодые семьи)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2 169,0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1 669,0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1 669,0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Calibri" pitchFamily="34" charset="0"/>
                        </a:rPr>
                        <a:t>Организация работ по сносу МКД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1 115,0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6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Calibri" pitchFamily="34" charset="0"/>
                        </a:rPr>
                        <a:t>Обеспечение мероприятий по расселению непригодного для проживания жилищного </a:t>
                      </a:r>
                      <a:r>
                        <a:rPr lang="ru-RU" sz="2400" u="none" strike="noStrike" dirty="0" smtClean="0">
                          <a:effectLst/>
                          <a:latin typeface="Calibri" pitchFamily="34" charset="0"/>
                        </a:rPr>
                        <a:t>фонда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55</a:t>
                      </a:r>
                      <a:r>
                        <a:rPr lang="ru-RU" sz="2400" u="none" strike="noStrike" baseline="0" dirty="0" smtClean="0">
                          <a:latin typeface="Calibri" pitchFamily="34" charset="0"/>
                        </a:rPr>
                        <a:t> 392,0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109 757,4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673 695,7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69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Calibri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dk1"/>
                          </a:solidFill>
                          <a:latin typeface="Calibri" pitchFamily="34" charset="0"/>
                        </a:rPr>
                        <a:t>58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</a:rPr>
                        <a:t> 676,0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111 426,4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675 364,7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90872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Calibri" pitchFamily="34" charset="0"/>
                <a:cs typeface="Times New Roman" pitchFamily="18" charset="0"/>
              </a:rPr>
              <a:t>ЦЕЛЬ ПРОГРАММЫ</a:t>
            </a:r>
          </a:p>
          <a:p>
            <a:pPr algn="ctr"/>
            <a:r>
              <a:rPr lang="ru-RU" sz="2200" dirty="0">
                <a:latin typeface="Calibri" pitchFamily="34" charset="0"/>
              </a:rPr>
              <a:t>Улучшение жилищных условий граждан проживающих на территории муниципального образования муниципального района «Сыктывдинский», а также обеспечение социальной защищенности отдельных категорий граждан, включая детей-сирот и детей, оставшихся без попечения родителей, лиц из их </a:t>
            </a:r>
            <a:r>
              <a:rPr lang="ru-RU" sz="2200" dirty="0" smtClean="0">
                <a:latin typeface="Calibri" pitchFamily="34" charset="0"/>
              </a:rPr>
              <a:t>числа</a:t>
            </a:r>
            <a:endParaRPr lang="ru-RU" sz="22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87099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/>
              <a:t>ОСНОВНЫЕ НАПРАВЛЕНИЯ БЮДЖЕТНОЙ И НАЛОГОВОЙ ПОЛИТИКИ МО МР «СЫКТЫВДИНСКИЙ»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1340768"/>
            <a:ext cx="8784976" cy="54006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600" dirty="0">
                <a:solidFill>
                  <a:schemeClr val="tx1"/>
                </a:solidFill>
                <a:latin typeface="Calibri" pitchFamily="34" charset="0"/>
              </a:rPr>
              <a:t>Сохранение устойчивости 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и </a:t>
            </a:r>
            <a:r>
              <a:rPr lang="ru-RU" sz="2600" dirty="0">
                <a:solidFill>
                  <a:schemeClr val="tx1"/>
                </a:solidFill>
                <a:latin typeface="Calibri" pitchFamily="34" charset="0"/>
              </a:rPr>
              <a:t>обеспечение 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сбалансированности бюджета;</a:t>
            </a:r>
          </a:p>
          <a:p>
            <a:pPr marL="0" indent="0">
              <a:buNone/>
            </a:pPr>
            <a:endParaRPr lang="ru-RU" sz="26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600" dirty="0">
                <a:solidFill>
                  <a:schemeClr val="tx1"/>
                </a:solidFill>
                <a:latin typeface="Calibri" pitchFamily="34" charset="0"/>
              </a:rPr>
              <a:t>Обеспечение роста налоговых и неналоговых доходов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6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600" dirty="0">
                <a:solidFill>
                  <a:schemeClr val="tx1"/>
                </a:solidFill>
                <a:latin typeface="Calibri" pitchFamily="34" charset="0"/>
              </a:rPr>
              <a:t>Сдерживание роста расходов бюджета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6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Оптимизация структуры и объема муниципального долга</a:t>
            </a:r>
            <a:endParaRPr lang="ru-RU" sz="2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287" y="0"/>
            <a:ext cx="8635429" cy="6898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dirty="0" smtClean="0"/>
              <a:t>МП «РАЗВИТИЕ </a:t>
            </a:r>
            <a:r>
              <a:rPr lang="ru-RU" sz="2900" dirty="0"/>
              <a:t>ГРАДОСТРОИТЕЛЬНОЙ </a:t>
            </a:r>
            <a:r>
              <a:rPr lang="ru-RU" sz="2900" dirty="0" smtClean="0"/>
              <a:t>ДЕЯТЕЛЬНОСТИ»</a:t>
            </a:r>
            <a:endParaRPr lang="ru-RU" sz="29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00257867"/>
              </p:ext>
            </p:extLst>
          </p:nvPr>
        </p:nvGraphicFramePr>
        <p:xfrm>
          <a:off x="54654" y="2204864"/>
          <a:ext cx="9067933" cy="341329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367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3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97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5084">
                <a:tc rowSpan="2">
                  <a:txBody>
                    <a:bodyPr/>
                    <a:lstStyle/>
                    <a:p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>
                          <a:latin typeface="Calibri" pitchFamily="34" charset="0"/>
                        </a:rPr>
                        <a:t>Сумма, </a:t>
                      </a:r>
                      <a:r>
                        <a:rPr lang="ru-RU" sz="2400" u="none" strike="noStrike" dirty="0" err="1">
                          <a:latin typeface="Calibri" pitchFamily="34" charset="0"/>
                        </a:rPr>
                        <a:t>тыс.руб</a:t>
                      </a:r>
                      <a:r>
                        <a:rPr lang="ru-RU" sz="2400" u="none" strike="noStrike" dirty="0">
                          <a:latin typeface="Calibri" pitchFamily="34" charset="0"/>
                        </a:rPr>
                        <a:t>.</a:t>
                      </a:r>
                    </a:p>
                    <a:p>
                      <a:pPr algn="ctr" fontAlgn="b"/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Calibri" pitchFamily="34" charset="0"/>
                        </a:rPr>
                        <a:t>Приведение в соответствии с Градостроительным кодексом Генеральных планов сельских поселений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859,0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 smtClean="0">
                          <a:effectLst/>
                          <a:latin typeface="Calibri" pitchFamily="34" charset="0"/>
                        </a:rPr>
                        <a:t>Разработка документаций по планировке территорий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1 267,1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100,0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100,0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Calibri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latin typeface="Calibri" pitchFamily="34" charset="0"/>
                        </a:rPr>
                        <a:t>2 </a:t>
                      </a:r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126,1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100,0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latin typeface="Calibri" pitchFamily="34" charset="0"/>
                        </a:rPr>
                        <a:t>100,0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47359" y="98072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Calibri" pitchFamily="34" charset="0"/>
                <a:cs typeface="Times New Roman" pitchFamily="18" charset="0"/>
              </a:rPr>
              <a:t>ЦЕЛЬ ПРОГРАММЫ</a:t>
            </a:r>
          </a:p>
          <a:p>
            <a:pPr algn="ctr"/>
            <a:r>
              <a:rPr lang="ru-RU" sz="2200" dirty="0" smtClean="0">
                <a:latin typeface="Calibri" pitchFamily="34" charset="0"/>
                <a:cs typeface="Times New Roman" pitchFamily="18" charset="0"/>
              </a:rPr>
              <a:t>Создание условий для устойчивого развития градостроительной деятельности на территории МО МР «Сыктывдинский» </a:t>
            </a:r>
          </a:p>
          <a:p>
            <a:pPr algn="ctr"/>
            <a:endParaRPr lang="ru-RU" sz="22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389" y="-171400"/>
            <a:ext cx="8635429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dirty="0" smtClean="0"/>
              <a:t>МП «РАЗВИТИЕ ОБРАЗОВАНИЯ»</a:t>
            </a:r>
            <a:endParaRPr lang="ru-RU" sz="29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72391620"/>
              </p:ext>
            </p:extLst>
          </p:nvPr>
        </p:nvGraphicFramePr>
        <p:xfrm>
          <a:off x="47327" y="1772816"/>
          <a:ext cx="9108505" cy="513438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292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4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76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24">
                <a:tc rowSpan="2">
                  <a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latin typeface="Calibri" pitchFamily="34" charset="0"/>
                        </a:rPr>
                        <a:t>Сумма, </a:t>
                      </a:r>
                      <a:r>
                        <a:rPr lang="ru-RU" sz="1800" u="none" strike="noStrike" dirty="0" err="1">
                          <a:latin typeface="Calibri" pitchFamily="34" charset="0"/>
                        </a:rPr>
                        <a:t>тыс.руб</a:t>
                      </a:r>
                      <a:r>
                        <a:rPr lang="ru-RU" sz="1800" u="none" strike="noStrike" dirty="0">
                          <a:latin typeface="Calibri" pitchFamily="34" charset="0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latin typeface="Calibri" pitchFamily="34" charset="0"/>
                        </a:rPr>
                        <a:t>2021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latin typeface="Calibri" pitchFamily="34" charset="0"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latin typeface="Calibri" pitchFamily="34" charset="0"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Calibri" pitchFamily="34" charset="0"/>
                        </a:rPr>
                        <a:t>Персонифицированный учет</a:t>
                      </a:r>
                      <a:endParaRPr lang="ru-RU" sz="1600" b="0" i="0" u="none" strike="noStrike" dirty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560,0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itchFamily="34" charset="0"/>
                        </a:rPr>
                        <a:t>Финансовое сопровождение оказания образовательными организациями муниципальных услуг</a:t>
                      </a:r>
                      <a:endParaRPr lang="ru-RU" sz="1600" b="0" i="0" u="none" strike="noStrike" dirty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122 018,0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99 282,9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92 257,3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itchFamily="34" charset="0"/>
                        </a:rPr>
                        <a:t>Обеспечение мер пожарной безопасности</a:t>
                      </a:r>
                      <a:endParaRPr lang="ru-RU" sz="1600" b="0" i="0" u="none" strike="noStrike" dirty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1 242,2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1 242,2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1 242,2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Calibri" pitchFamily="34" charset="0"/>
                        </a:rPr>
                        <a:t>Организация бесплатного горячего питания обучающихся, получающих начальное общее образование</a:t>
                      </a:r>
                      <a:endParaRPr lang="ru-RU" sz="1600" b="0" i="0" u="none" strike="noStrike" dirty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14 951,2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15 608,7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15 143,3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itchFamily="34" charset="0"/>
                        </a:rPr>
                        <a:t>Капитальный </a:t>
                      </a:r>
                      <a:r>
                        <a:rPr lang="ru-RU" sz="1600" u="none" strike="noStrike" dirty="0" smtClean="0">
                          <a:effectLst/>
                          <a:latin typeface="Calibri" pitchFamily="34" charset="0"/>
                        </a:rPr>
                        <a:t>и текущий ремонт </a:t>
                      </a:r>
                      <a:r>
                        <a:rPr lang="ru-RU" sz="1600" u="none" strike="noStrike" dirty="0">
                          <a:effectLst/>
                          <a:latin typeface="Calibri" pitchFamily="34" charset="0"/>
                        </a:rPr>
                        <a:t>учреждений </a:t>
                      </a:r>
                      <a:r>
                        <a:rPr lang="ru-RU" sz="1600" u="none" strike="noStrike" dirty="0" smtClean="0">
                          <a:effectLst/>
                          <a:latin typeface="Calibri" pitchFamily="34" charset="0"/>
                        </a:rPr>
                        <a:t>образований</a:t>
                      </a:r>
                      <a:endParaRPr lang="ru-RU" sz="1600" b="0" i="0" u="none" strike="noStrike" dirty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11 052,3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9 120,1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9 120,1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7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itchFamily="34" charset="0"/>
                        </a:rPr>
                        <a:t>Мероприятия по проведению оздоровительной кампании</a:t>
                      </a:r>
                      <a:endParaRPr lang="ru-RU" sz="1600" b="0" i="0" u="none" strike="noStrike" dirty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>
                          <a:latin typeface="Calibri" pitchFamily="34" charset="0"/>
                        </a:rPr>
                        <a:t>2 </a:t>
                      </a:r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028,9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1 881,5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1 881,5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9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itchFamily="34" charset="0"/>
                        </a:rPr>
                        <a:t>Обеспечение деятельности органов исполнительной власти</a:t>
                      </a:r>
                      <a:endParaRPr lang="ru-RU" sz="1600" b="0" i="0" u="none" strike="noStrike" dirty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33 977,9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34 040,5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29 457,8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9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itchFamily="34" charset="0"/>
                        </a:rPr>
                        <a:t>Финансирование мероприятий молодежной политики</a:t>
                      </a:r>
                      <a:endParaRPr lang="ru-RU" sz="1600" b="0" i="0" u="none" strike="noStrike" dirty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>
                          <a:latin typeface="Calibri" pitchFamily="34" charset="0"/>
                        </a:rPr>
                        <a:t>5</a:t>
                      </a:r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0,0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2846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Calibri" pitchFamily="34" charset="0"/>
                        </a:rPr>
                        <a:t>Реализация муниципальными дошкольными и общеобразовательными </a:t>
                      </a:r>
                      <a:r>
                        <a:rPr lang="ru-RU" sz="1600" u="none" strike="noStrike" dirty="0" smtClean="0">
                          <a:effectLst/>
                          <a:latin typeface="Calibri" pitchFamily="34" charset="0"/>
                        </a:rPr>
                        <a:t>организациями</a:t>
                      </a:r>
                      <a:r>
                        <a:rPr lang="ru-RU" sz="1600" u="none" strike="noStrike" baseline="0" dirty="0" smtClean="0">
                          <a:effectLst/>
                          <a:latin typeface="Calibri" pitchFamily="34" charset="0"/>
                        </a:rPr>
                        <a:t> образовательных программ</a:t>
                      </a:r>
                      <a:endParaRPr lang="ru-RU" sz="1600" b="0" i="0" u="none" strike="noStrike" dirty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656 039,5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656 039,5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 smtClean="0">
                          <a:latin typeface="Calibri" pitchFamily="34" charset="0"/>
                        </a:rPr>
                        <a:t>656</a:t>
                      </a:r>
                      <a:r>
                        <a:rPr lang="ru-RU" sz="2100" u="none" strike="noStrike" baseline="0" dirty="0" smtClean="0">
                          <a:latin typeface="Calibri" pitchFamily="34" charset="0"/>
                        </a:rPr>
                        <a:t> 039,5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876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Обеспечение выплат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ежемесячного денежного вознаграждения за классное руководство</a:t>
                      </a:r>
                      <a:endParaRPr lang="ru-RU" sz="1600" b="0" i="0" u="none" strike="noStrike" dirty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23 880,9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23 880,9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23 880,9</a:t>
                      </a:r>
                      <a:endParaRPr lang="ru-RU" sz="2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</a:tr>
              <a:tr h="36454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Calibri" pitchFamily="34" charset="0"/>
                        </a:rPr>
                        <a:t>ИТОГО</a:t>
                      </a:r>
                      <a:endParaRPr lang="ru-RU" sz="1600" b="1" i="0" u="none" strike="noStrike" dirty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1" u="none" strike="noStrike" dirty="0" smtClean="0">
                          <a:latin typeface="Calibri" pitchFamily="34" charset="0"/>
                        </a:rPr>
                        <a:t>865</a:t>
                      </a:r>
                      <a:r>
                        <a:rPr lang="ru-RU" sz="2100" b="1" u="none" strike="noStrike" baseline="0" dirty="0" smtClean="0">
                          <a:latin typeface="Calibri" pitchFamily="34" charset="0"/>
                        </a:rPr>
                        <a:t> 800</a:t>
                      </a:r>
                      <a:r>
                        <a:rPr lang="ru-RU" sz="2100" b="1" u="none" strike="noStrike" dirty="0" smtClean="0">
                          <a:latin typeface="Calibri" pitchFamily="34" charset="0"/>
                        </a:rPr>
                        <a:t>,9</a:t>
                      </a:r>
                      <a:endParaRPr lang="ru-RU" sz="21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841 096,2</a:t>
                      </a:r>
                      <a:endParaRPr lang="ru-RU" sz="21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829</a:t>
                      </a:r>
                      <a:r>
                        <a:rPr lang="ru-RU" sz="2100" b="1" i="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023,6</a:t>
                      </a:r>
                      <a:endParaRPr lang="ru-RU" sz="21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17251" y="458044"/>
            <a:ext cx="94320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latin typeface="Calibri" pitchFamily="34" charset="0"/>
                <a:cs typeface="Times New Roman" pitchFamily="18" charset="0"/>
              </a:rPr>
              <a:t>ЦЕЛЬ ПРОГРАММЫ</a:t>
            </a:r>
          </a:p>
          <a:p>
            <a:pPr algn="ctr">
              <a:lnSpc>
                <a:spcPct val="80000"/>
              </a:lnSpc>
            </a:pPr>
            <a:r>
              <a:rPr lang="ru-RU" sz="2200" dirty="0">
                <a:latin typeface="Calibri" pitchFamily="34" charset="0"/>
                <a:cs typeface="Times New Roman" pitchFamily="18" charset="0"/>
              </a:rPr>
              <a:t>    Рост доступности, качества и эффективности непрерывного образования с учетом запросов личности, общества и государства, повышение инновационного потенциала и инвестиционной привлекательности системы образования, гражданское становление и самореализация молодёжи</a:t>
            </a:r>
          </a:p>
        </p:txBody>
      </p:sp>
    </p:spTree>
    <p:extLst>
      <p:ext uri="{BB962C8B-B14F-4D97-AF65-F5344CB8AC3E}">
        <p14:creationId xmlns:p14="http://schemas.microsoft.com/office/powerpoint/2010/main" val="32726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087"/>
            <a:ext cx="8402804" cy="905891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/>
              <a:t>МП «СОЗДАНИЕ </a:t>
            </a:r>
            <a:r>
              <a:rPr lang="ru-RU" sz="3200" dirty="0"/>
              <a:t>УСЛОВИЙ ДЛЯ </a:t>
            </a:r>
            <a:r>
              <a:rPr lang="ru-RU" sz="3200" dirty="0" smtClean="0"/>
              <a:t>РАЗВИТИЯ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СОЦИАЛЬНОЙ </a:t>
            </a:r>
            <a:r>
              <a:rPr lang="ru-RU" sz="3200" dirty="0" smtClean="0"/>
              <a:t>СФЕРЫ»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08529056"/>
              </p:ext>
            </p:extLst>
          </p:nvPr>
        </p:nvGraphicFramePr>
        <p:xfrm>
          <a:off x="0" y="2204864"/>
          <a:ext cx="9067932" cy="454037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367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3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97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>
                          <a:latin typeface="Calibri" pitchFamily="34" charset="0"/>
                        </a:rPr>
                        <a:t>Сумма, </a:t>
                      </a:r>
                      <a:r>
                        <a:rPr lang="ru-RU" sz="2400" u="none" strike="noStrike" dirty="0" err="1">
                          <a:latin typeface="Calibri" pitchFamily="34" charset="0"/>
                        </a:rPr>
                        <a:t>тыс.руб</a:t>
                      </a:r>
                      <a:r>
                        <a:rPr lang="ru-RU" sz="2400" u="none" strike="noStrike" dirty="0"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Calibri" pitchFamily="34" charset="0"/>
                        </a:rPr>
                        <a:t>Подпрограмма «Содействие занятости населения»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1 720,0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latin typeface="Calibri" pitchFamily="34" charset="0"/>
                        </a:rPr>
                        <a:t>1 </a:t>
                      </a:r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320,0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latin typeface="Calibri" pitchFamily="34" charset="0"/>
                        </a:rPr>
                        <a:t>1 </a:t>
                      </a:r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320,0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Calibri" pitchFamily="34" charset="0"/>
                        </a:rPr>
                        <a:t>Подпрограмма «Поддержка социально ориентированных некоммерческих организаций»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latin typeface="Calibri" pitchFamily="34" charset="0"/>
                        </a:rPr>
                        <a:t>300,0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latin typeface="Calibri" pitchFamily="34" charset="0"/>
                        </a:rPr>
                        <a:t>300,0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latin typeface="Calibri" pitchFamily="34" charset="0"/>
                        </a:rPr>
                        <a:t>300,0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Подпрограмма «Здоровое население»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Подпрограмма «Доступная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среда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Calibri" pitchFamily="34" charset="0"/>
                        </a:rPr>
                        <a:t>Подпрограмма «Старшее поколение»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130,0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latin typeface="Calibri" pitchFamily="34" charset="0"/>
                        </a:rPr>
                        <a:t>90,0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latin typeface="Calibri" pitchFamily="34" charset="0"/>
                        </a:rPr>
                        <a:t>90,0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Calibri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latin typeface="Calibri" pitchFamily="34" charset="0"/>
                        </a:rPr>
                        <a:t>2 </a:t>
                      </a:r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150,0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1 710,0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1 710,0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47359" y="98072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Calibri" pitchFamily="34" charset="0"/>
                <a:cs typeface="Times New Roman" pitchFamily="18" charset="0"/>
              </a:rPr>
              <a:t>ЦЕЛЬ ПРОГРАММЫ</a:t>
            </a:r>
          </a:p>
          <a:p>
            <a:pPr algn="ctr"/>
            <a:r>
              <a:rPr lang="ru-RU" sz="2200" dirty="0">
                <a:latin typeface="Calibri" pitchFamily="34" charset="0"/>
                <a:cs typeface="Times New Roman" pitchFamily="18" charset="0"/>
              </a:rPr>
              <a:t>Создание условий для развития социальной сферы МО МР «Сыктывдинский»</a:t>
            </a:r>
          </a:p>
        </p:txBody>
      </p:sp>
    </p:spTree>
    <p:extLst>
      <p:ext uri="{BB962C8B-B14F-4D97-AF65-F5344CB8AC3E}">
        <p14:creationId xmlns:p14="http://schemas.microsoft.com/office/powerpoint/2010/main" val="27370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635429" cy="905891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/>
              <a:t>МП «РАЗВИТИЕ </a:t>
            </a:r>
            <a:r>
              <a:rPr lang="ru-RU" sz="3200" dirty="0"/>
              <a:t>КУЛЬТУРЫ, </a:t>
            </a:r>
            <a:br>
              <a:rPr lang="ru-RU" sz="3200" dirty="0"/>
            </a:br>
            <a:r>
              <a:rPr lang="ru-RU" sz="3200" dirty="0"/>
              <a:t>ФИЗИЧЕСКОЙ КУЛЬТУРЫ И </a:t>
            </a:r>
            <a:r>
              <a:rPr lang="ru-RU" sz="3200" dirty="0" smtClean="0"/>
              <a:t>СПОРТА»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88585313"/>
              </p:ext>
            </p:extLst>
          </p:nvPr>
        </p:nvGraphicFramePr>
        <p:xfrm>
          <a:off x="28709" y="2636912"/>
          <a:ext cx="9067932" cy="318970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783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27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>
                          <a:latin typeface="Calibri" pitchFamily="34" charset="0"/>
                        </a:rPr>
                        <a:t>Сумма, </a:t>
                      </a:r>
                      <a:r>
                        <a:rPr lang="ru-RU" sz="2400" u="none" strike="noStrike" dirty="0" err="1">
                          <a:latin typeface="Calibri" pitchFamily="34" charset="0"/>
                        </a:rPr>
                        <a:t>тыс.руб</a:t>
                      </a:r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Calibri" pitchFamily="34" charset="0"/>
                        </a:rPr>
                        <a:t>Подпрограмма «Развитие культуры»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200 025,4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187 515,5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203 656,9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u="none" strike="noStrike" dirty="0">
                          <a:effectLst/>
                          <a:latin typeface="Calibri" pitchFamily="34" charset="0"/>
                        </a:rPr>
                        <a:t>Подпрограмма «Развитие физической культуры и спорта»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latin typeface="Calibri" pitchFamily="34" charset="0"/>
                        </a:rPr>
                        <a:t>9 </a:t>
                      </a:r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470,4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9 179,0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9</a:t>
                      </a:r>
                      <a:r>
                        <a:rPr lang="ru-RU" sz="2400" u="none" strike="noStrike" baseline="0" dirty="0" smtClean="0">
                          <a:latin typeface="Calibri" pitchFamily="34" charset="0"/>
                        </a:rPr>
                        <a:t> 084,0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0" dirty="0" smtClean="0">
                          <a:latin typeface="Calibri" pitchFamily="34" charset="0"/>
                        </a:rPr>
                        <a:t>Подпрограмма </a:t>
                      </a: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«Развитие въездного и внутреннего туризма»</a:t>
                      </a:r>
                      <a:endParaRPr lang="ru-RU" sz="2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Calibri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smtClean="0">
                          <a:latin typeface="Calibri" pitchFamily="34" charset="0"/>
                        </a:rPr>
                        <a:t>209 </a:t>
                      </a:r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695,8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196 824,5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212 870,9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47359" y="105273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Calibri" pitchFamily="34" charset="0"/>
                <a:cs typeface="Times New Roman" pitchFamily="18" charset="0"/>
              </a:rPr>
              <a:t>ЦЕЛЬ ПРОГРАММЫ</a:t>
            </a:r>
          </a:p>
          <a:p>
            <a:pPr algn="ctr"/>
            <a:r>
              <a:rPr lang="ru-RU" sz="2200" dirty="0">
                <a:latin typeface="Calibri" pitchFamily="34" charset="0"/>
                <a:cs typeface="Times New Roman" pitchFamily="18" charset="0"/>
              </a:rPr>
              <a:t>Развитие культурного потенциала, совершенствование системы физической культуры и спорта, создание благоприятных условий для развития массовой физической культуры и спорта</a:t>
            </a:r>
          </a:p>
        </p:txBody>
      </p:sp>
    </p:spTree>
    <p:extLst>
      <p:ext uri="{BB962C8B-B14F-4D97-AF65-F5344CB8AC3E}">
        <p14:creationId xmlns:p14="http://schemas.microsoft.com/office/powerpoint/2010/main" val="28212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313" y="1"/>
            <a:ext cx="8635429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dirty="0" smtClean="0"/>
              <a:t>МП «РАЗВИТИЕ </a:t>
            </a:r>
            <a:r>
              <a:rPr lang="ru-RU" sz="2900" dirty="0"/>
              <a:t>МУНИЦИПАЛЬНОГО </a:t>
            </a:r>
            <a:r>
              <a:rPr lang="ru-RU" sz="2900" dirty="0" smtClean="0"/>
              <a:t>УПРАВЛЕНИЯ»</a:t>
            </a:r>
            <a:endParaRPr lang="ru-RU" sz="29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90096097"/>
              </p:ext>
            </p:extLst>
          </p:nvPr>
        </p:nvGraphicFramePr>
        <p:xfrm>
          <a:off x="20563" y="1772816"/>
          <a:ext cx="9067932" cy="489538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220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4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>
                          <a:latin typeface="Calibri" pitchFamily="34" charset="0"/>
                        </a:rPr>
                        <a:t>Сумма, </a:t>
                      </a:r>
                      <a:r>
                        <a:rPr lang="ru-RU" sz="2400" u="none" strike="noStrike" dirty="0" err="1">
                          <a:latin typeface="Calibri" pitchFamily="34" charset="0"/>
                        </a:rPr>
                        <a:t>тыс.руб</a:t>
                      </a:r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.</a:t>
                      </a:r>
                      <a:endParaRPr lang="ru-RU" sz="2400" u="none" strike="noStrike" dirty="0"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Calibri" pitchFamily="34" charset="0"/>
                        </a:rPr>
                        <a:t>Подпрограмма «Формирование и развитие кадрового состава органов местного</a:t>
                      </a:r>
                      <a:r>
                        <a:rPr lang="ru-RU" sz="2400" u="none" strike="noStrike" baseline="0" dirty="0">
                          <a:effectLst/>
                          <a:latin typeface="Calibri" pitchFamily="34" charset="0"/>
                        </a:rPr>
                        <a:t> самоуправления»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450,0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250,0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latin typeface="Calibri" pitchFamily="34" charset="0"/>
                        </a:rPr>
                        <a:t>250,0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>
                          <a:effectLst/>
                          <a:latin typeface="Calibri" pitchFamily="34" charset="0"/>
                        </a:rPr>
                        <a:t>Подпрограмма «Управление муниципальными финансами и муниципальным долгом»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12 525,6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11 628,3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10 476,9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Calibri" pitchFamily="34" charset="0"/>
                        </a:rPr>
                        <a:t>Подпрограмма «Управление муниципальным имуществом»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480,2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523,9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520,4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Calibri" pitchFamily="34" charset="0"/>
                        </a:rPr>
                        <a:t>Подпрограмма «Электронный муниципалитет»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750,0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750,0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750,0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Calibri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14 205,8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13 152,2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11 997,3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9269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Calibri" pitchFamily="34" charset="0"/>
                <a:cs typeface="Times New Roman" pitchFamily="18" charset="0"/>
              </a:rPr>
              <a:t>ЦЕЛЬ ПРОГРАММЫ</a:t>
            </a:r>
          </a:p>
          <a:p>
            <a:pPr algn="ctr"/>
            <a:r>
              <a:rPr lang="ru-RU" sz="2200" dirty="0">
                <a:latin typeface="Calibri" pitchFamily="34" charset="0"/>
                <a:cs typeface="Times New Roman" pitchFamily="18" charset="0"/>
              </a:rPr>
              <a:t>Совершенствование муниципального управления в муниципальном образовании муниципального района «Сыктывдинский»</a:t>
            </a:r>
          </a:p>
        </p:txBody>
      </p:sp>
    </p:spTree>
    <p:extLst>
      <p:ext uri="{BB962C8B-B14F-4D97-AF65-F5344CB8AC3E}">
        <p14:creationId xmlns:p14="http://schemas.microsoft.com/office/powerpoint/2010/main" val="10300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557" y="0"/>
            <a:ext cx="8635429" cy="905891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/>
              <a:t>МП «ОБЕСПЕЧЕНИЕ </a:t>
            </a:r>
            <a:r>
              <a:rPr lang="ru-RU" sz="3200" dirty="0"/>
              <a:t>БЕЗОПАСНОСТИ НАСЕЛЕНИЯ И МУНИЦИПАЛЬНОГО </a:t>
            </a:r>
            <a:r>
              <a:rPr lang="ru-RU" sz="3200" dirty="0" smtClean="0"/>
              <a:t>ИМУЩЕСТВА»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44294880"/>
              </p:ext>
            </p:extLst>
          </p:nvPr>
        </p:nvGraphicFramePr>
        <p:xfrm>
          <a:off x="109599" y="2348880"/>
          <a:ext cx="9034401" cy="342404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200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1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98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23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>
                          <a:latin typeface="Calibri" pitchFamily="34" charset="0"/>
                        </a:rPr>
                        <a:t>Сумма, </a:t>
                      </a:r>
                      <a:r>
                        <a:rPr lang="ru-RU" sz="2400" u="none" strike="noStrike" dirty="0" err="1">
                          <a:latin typeface="Calibri" pitchFamily="34" charset="0"/>
                        </a:rPr>
                        <a:t>тыс.руб</a:t>
                      </a:r>
                      <a:r>
                        <a:rPr lang="ru-RU" sz="2400" u="none" strike="noStrike" dirty="0"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2023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Calibri" pitchFamily="34" charset="0"/>
                        </a:rPr>
                        <a:t>Подпрограмма «Первичные меры пожарной безопасности»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150,0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150,0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150,0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Calibri" pitchFamily="34" charset="0"/>
                        </a:rPr>
                        <a:t>Подпрограмма «Правопорядок»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110,0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120,0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120,0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Calibri" pitchFamily="34" charset="0"/>
                        </a:rPr>
                        <a:t>Подпрограмма «Гражданская оборона и защита населения»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70,0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80,0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latin typeface="Calibri" pitchFamily="34" charset="0"/>
                        </a:rPr>
                        <a:t>80,0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Calibri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330,0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350,0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latin typeface="Calibri" pitchFamily="34" charset="0"/>
                        </a:rPr>
                        <a:t>350,0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484" marR="5484" marT="548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21706" y="90872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Calibri" pitchFamily="34" charset="0"/>
                <a:cs typeface="Times New Roman" pitchFamily="18" charset="0"/>
              </a:rPr>
              <a:t>ЦЕЛЬ ПРОГРАММЫ</a:t>
            </a:r>
          </a:p>
          <a:p>
            <a:pPr algn="ctr"/>
            <a:r>
              <a:rPr lang="ru-RU" sz="2200" dirty="0">
                <a:latin typeface="Calibri" pitchFamily="34" charset="0"/>
                <a:cs typeface="Times New Roman" pitchFamily="18" charset="0"/>
              </a:rPr>
              <a:t>Повышение безопасности жизнедеятельности населения на территории муниципального образования муниципального района «Сыктывдинский».</a:t>
            </a:r>
          </a:p>
        </p:txBody>
      </p:sp>
    </p:spTree>
    <p:extLst>
      <p:ext uri="{BB962C8B-B14F-4D97-AF65-F5344CB8AC3E}">
        <p14:creationId xmlns:p14="http://schemas.microsoft.com/office/powerpoint/2010/main" val="8749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84976" cy="40183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/>
              <a:t>ОБЩИЕ ПАРАМЕТРЫ ПРОЕКТА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359919"/>
              </p:ext>
            </p:extLst>
          </p:nvPr>
        </p:nvGraphicFramePr>
        <p:xfrm>
          <a:off x="0" y="808356"/>
          <a:ext cx="9108504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93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84976" cy="40183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/>
              <a:t>ОБЩИЕ ПАРАМЕТРЫ ПРОЕКТА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818624"/>
              </p:ext>
            </p:extLst>
          </p:nvPr>
        </p:nvGraphicFramePr>
        <p:xfrm>
          <a:off x="0" y="808356"/>
          <a:ext cx="9108504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5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486" y="0"/>
            <a:ext cx="8779514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dirty="0"/>
              <a:t>СТРУКТУРА ДОХОДНОЙ ЧАСТИ БЮДЖЕТА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5338584"/>
              </p:ext>
            </p:extLst>
          </p:nvPr>
        </p:nvGraphicFramePr>
        <p:xfrm>
          <a:off x="0" y="836613"/>
          <a:ext cx="9180512" cy="60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8" y="5590386"/>
            <a:ext cx="1008140" cy="288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Calibri" pitchFamily="34" charset="0"/>
              </a:rPr>
              <a:t>2020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590386"/>
            <a:ext cx="1008140" cy="288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Calibri" pitchFamily="34" charset="0"/>
              </a:rPr>
              <a:t>2021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5598695"/>
            <a:ext cx="1008140" cy="288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Calibri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854192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4486" y="2829"/>
            <a:ext cx="9176066" cy="617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dirty="0"/>
              <a:t>ФОРМИРОВАНИЕ ДОХОДНОЙ ЧАСТИ БЮДЖЕТА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692697"/>
            <a:ext cx="9036496" cy="59049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Доходы бюджета муниципального района на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2021-2023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годы запланированы на основании сведений, представленных главными администраторами поступлений доходов:</a:t>
            </a:r>
          </a:p>
          <a:p>
            <a:pPr marL="45720" indent="0" algn="ctr">
              <a:buNone/>
            </a:pP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Межрайонная ИФНС России №1 по Республике Коми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(НДФЛ, госпошлина, УСН, ЕНВД, ЕСХН, патент);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Управление Федерального Казначейства (акцизы);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Администрация МО МР «Сыктывдинский» (доходы от использования имущества (аренда, продажа);</a:t>
            </a:r>
          </a:p>
          <a:p>
            <a:pPr marL="0" indent="0">
              <a:buNone/>
            </a:pP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4486" y="2829"/>
            <a:ext cx="8779514" cy="545851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/>
              <a:t>СХЕМА РАСПРЕДЕЛЕНИЯ НДФЛ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6946733"/>
              </p:ext>
            </p:extLst>
          </p:nvPr>
        </p:nvGraphicFramePr>
        <p:xfrm>
          <a:off x="53245" y="2847854"/>
          <a:ext cx="8928989" cy="401014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89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6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77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4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881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99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Норматив распределения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ВСЕГО: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Бюджет РК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Бюджет МР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Бюджет СП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9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2017 год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100%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33,5 %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63,2 %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3,3%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9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2018 год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35,0 %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61,7 %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3,3%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2019 год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22,0 %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74,7 %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3,3%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9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2020 год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37,6%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60,4%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2,0%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6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2021 год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100%</a:t>
                      </a: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39,1%</a:t>
                      </a: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58,9%</a:t>
                      </a: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2,0%</a:t>
                      </a: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6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Отклонение                  (</a:t>
                      </a:r>
                      <a:r>
                        <a:rPr lang="ru-RU" sz="2000" dirty="0" smtClean="0">
                          <a:effectLst/>
                        </a:rPr>
                        <a:t>стр.5 </a:t>
                      </a:r>
                      <a:r>
                        <a:rPr lang="ru-RU" sz="2000" dirty="0">
                          <a:effectLst/>
                        </a:rPr>
                        <a:t>– </a:t>
                      </a:r>
                      <a:r>
                        <a:rPr lang="ru-RU" sz="2000" dirty="0" smtClean="0">
                          <a:effectLst/>
                        </a:rPr>
                        <a:t>стр.4)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+1,5 %</a:t>
                      </a:r>
                      <a:endParaRPr lang="ru-RU" sz="20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-1,5 %</a:t>
                      </a:r>
                      <a:endParaRPr lang="ru-RU" sz="20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0 %</a:t>
                      </a:r>
                      <a:endParaRPr lang="ru-RU" sz="20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Сумма тыс. руб.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+6 820,2</a:t>
                      </a:r>
                      <a:endParaRPr lang="ru-RU" sz="20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-6 820,2</a:t>
                      </a:r>
                      <a:endParaRPr lang="ru-RU" sz="20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</a:t>
                      </a:r>
                      <a:endParaRPr lang="ru-RU" sz="20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08520" y="692696"/>
            <a:ext cx="925252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При прогнозировании доходов муниципального района </a:t>
            </a: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учтены 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изменения, внесенные в законодательство Республики Коми, вступающие в силу с 01 января </a:t>
            </a: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2021 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года</a:t>
            </a:r>
            <a:r>
              <a:rPr lang="ru-RU" sz="22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2200" smtClean="0">
                <a:solidFill>
                  <a:schemeClr val="tx1"/>
                </a:solidFill>
                <a:latin typeface="Calibri" pitchFamily="34" charset="0"/>
              </a:rPr>
              <a:t>в 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</a:rPr>
              <a:t>части перераспределения дополнительных нормативов </a:t>
            </a: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</a:rPr>
              <a:t>НДФЛ и 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</a:rPr>
              <a:t>передачей в 2021 году- 1,5% на уровень бюджета Республики Коми с уровня бюджета муниципального района (-6,8млн.руб.).</a:t>
            </a:r>
            <a:endParaRPr lang="ru-RU" sz="2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404" y="0"/>
            <a:ext cx="8563026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dirty="0" smtClean="0"/>
              <a:t>СТРУКТУРА НАЛОГОВЫХ ДОХОДОВ</a:t>
            </a:r>
            <a:endParaRPr lang="ru-RU" sz="29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89321959"/>
              </p:ext>
            </p:extLst>
          </p:nvPr>
        </p:nvGraphicFramePr>
        <p:xfrm>
          <a:off x="-153888" y="858813"/>
          <a:ext cx="3467100" cy="348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627546"/>
              </p:ext>
            </p:extLst>
          </p:nvPr>
        </p:nvGraphicFramePr>
        <p:xfrm>
          <a:off x="2545903" y="2155056"/>
          <a:ext cx="3672383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789387"/>
              </p:ext>
            </p:extLst>
          </p:nvPr>
        </p:nvGraphicFramePr>
        <p:xfrm>
          <a:off x="5503664" y="3395216"/>
          <a:ext cx="3666976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2353" y="5360167"/>
            <a:ext cx="144016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9015" y="5009484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акцизы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9404" y="4826997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387" y="4538965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НДФЛ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9404" y="5877272"/>
            <a:ext cx="14401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6369" y="5517232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госпошлина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1775" y="11967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318 767,0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20486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363 794,7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57614" y="3302893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359 363,2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20" y="357301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2021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4865468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2022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609329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2023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18425" y="908720"/>
            <a:ext cx="1212005" cy="2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9379" y="6453336"/>
            <a:ext cx="144016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96344" y="6093296"/>
            <a:ext cx="54238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алоги на совокупный доход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0204029"/>
              </p:ext>
            </p:extLst>
          </p:nvPr>
        </p:nvGraphicFramePr>
        <p:xfrm>
          <a:off x="0" y="857232"/>
          <a:ext cx="450056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9828452"/>
              </p:ext>
            </p:extLst>
          </p:nvPr>
        </p:nvGraphicFramePr>
        <p:xfrm>
          <a:off x="4357686" y="857232"/>
          <a:ext cx="463391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EC67-4192-40E9-9367-E6D2CA62A2D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8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Содержимое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206691"/>
              </p:ext>
            </p:extLst>
          </p:nvPr>
        </p:nvGraphicFramePr>
        <p:xfrm>
          <a:off x="0" y="3717032"/>
          <a:ext cx="485775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490200"/>
              </p:ext>
            </p:extLst>
          </p:nvPr>
        </p:nvGraphicFramePr>
        <p:xfrm>
          <a:off x="4500562" y="3717032"/>
          <a:ext cx="4643438" cy="315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072430" y="642918"/>
            <a:ext cx="1071570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364486" y="0"/>
            <a:ext cx="8779514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dirty="0" smtClean="0"/>
              <a:t>ДИНАМИКА НАЛОГОВЫХ ДОХОДОВ</a:t>
            </a:r>
            <a:endParaRPr lang="ru-RU" sz="29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1799692" y="1378918"/>
            <a:ext cx="504056" cy="555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278978" y="4943239"/>
            <a:ext cx="451935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80312" y="1656842"/>
            <a:ext cx="360040" cy="485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3023828" y="137891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124617" y="4394262"/>
            <a:ext cx="567063" cy="546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079612" y="2067694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469607" y="2132856"/>
            <a:ext cx="432048" cy="301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195736" y="5196357"/>
            <a:ext cx="391543" cy="285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444208" y="1927430"/>
            <a:ext cx="288032" cy="430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374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404" y="0"/>
            <a:ext cx="8563026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dirty="0" smtClean="0"/>
              <a:t>СТРУКТУРА НЕНАЛОГОВЫХ ДОХОДОВ</a:t>
            </a:r>
            <a:endParaRPr lang="ru-RU" sz="29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4551998"/>
              </p:ext>
            </p:extLst>
          </p:nvPr>
        </p:nvGraphicFramePr>
        <p:xfrm>
          <a:off x="-153888" y="858813"/>
          <a:ext cx="3467100" cy="348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661315"/>
              </p:ext>
            </p:extLst>
          </p:nvPr>
        </p:nvGraphicFramePr>
        <p:xfrm>
          <a:off x="2545903" y="2155056"/>
          <a:ext cx="3672383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553882"/>
              </p:ext>
            </p:extLst>
          </p:nvPr>
        </p:nvGraphicFramePr>
        <p:xfrm>
          <a:off x="5503664" y="3395216"/>
          <a:ext cx="3666976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094" y="5288159"/>
            <a:ext cx="144016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6755" y="4937476"/>
            <a:ext cx="435503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доходы от продажи активов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5" y="4754989"/>
            <a:ext cx="14401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127" y="4466957"/>
            <a:ext cx="27868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штрафы и санкции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45" y="5805264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4109" y="5445224"/>
            <a:ext cx="524378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д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оходы от использования имущества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1775" y="11967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18 007,1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20486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17 926,3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57614" y="3302893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16 947,7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20" y="357301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2021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81375" y="4793460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2022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82169" y="6021288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2023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18425" y="908720"/>
            <a:ext cx="1212005" cy="2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120" y="6381328"/>
            <a:ext cx="144016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64085" y="6021288"/>
            <a:ext cx="75480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латежи при пользовании природными ресурсами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892</TotalTime>
  <Words>1760</Words>
  <Application>Microsoft Office PowerPoint</Application>
  <PresentationFormat>Экран (4:3)</PresentationFormat>
  <Paragraphs>553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NewsPrint</vt:lpstr>
      <vt:lpstr>БЮДЖЕТ ДЛЯ ГРАЖДАН МУНИЦИПАЛЬНОГО ОБРАЗОВАНИЯ МУНИЦИПАЛЬНОГО РАЙОНА «СЫКТЫВДИНСКИЙ» НА 2021 ГОД И ПЛАНОВЫЙ ПЕРИОД 2022 И 2023 ГОДОВ </vt:lpstr>
      <vt:lpstr>ОСНОВНЫЕ НАПРАВЛЕНИЯ БЮДЖЕТНОЙ И НАЛОГОВОЙ ПОЛИТИКИ МО МР «СЫКТЫВДИНСКИЙ»</vt:lpstr>
      <vt:lpstr>ОБЩИЕ ПАРАМЕТРЫ ПРОЕКТА БЮДЖЕТА</vt:lpstr>
      <vt:lpstr>СТРУКТУРА ДОХОДНОЙ ЧАСТИ БЮДЖЕТА</vt:lpstr>
      <vt:lpstr>ФОРМИРОВАНИЕ ДОХОДНОЙ ЧАСТИ БЮДЖЕТА</vt:lpstr>
      <vt:lpstr>СХЕМА РАСПРЕДЕЛЕНИЯ НДФЛ</vt:lpstr>
      <vt:lpstr>СТРУКТУРА НАЛОГОВЫХ ДОХОДОВ</vt:lpstr>
      <vt:lpstr>ДИНАМИКА НАЛОГОВЫХ ДОХОДОВ</vt:lpstr>
      <vt:lpstr>СТРУКТУРА НЕНАЛОГОВЫХ ДОХОДОВ</vt:lpstr>
      <vt:lpstr>ДИНАМИКА НЕНАЛОГОВЫХ ДОХОДОВ</vt:lpstr>
      <vt:lpstr>СТРУКТУРА БЕЗВОЗМЕЗДНЫХ ПОСТУПЛЕНИЙ</vt:lpstr>
      <vt:lpstr>МУНИЦИПАЛЬНЫЙ ДОРОЖНЫЙ ФОНД</vt:lpstr>
      <vt:lpstr>ПРИОРИТЕТЫ И ИНДЕКСАЦИЯ РАСХОДОВ</vt:lpstr>
      <vt:lpstr>РАСХОДЫ БЮДЖЕТА ПО ОСНОВНЫМ НАПРАВЛЕНИЯМ ДЕЯТЕЛЬНОСТИ</vt:lpstr>
      <vt:lpstr>РАСХОДЫ СОЦИАЛЬНОЙ СФЕРЫ</vt:lpstr>
      <vt:lpstr>МУНИЦИПАЛЬНЫЕ ПРОГРАММЫ </vt:lpstr>
      <vt:lpstr>МП «РАЗВИТИЕ ЭКОНОМИКИ»</vt:lpstr>
      <vt:lpstr>МП «РАЗВИТИЕ ЭНЕРГЕТИКИ, ЖИЛИЩНО-КОММУНАЛЬНОГО И ДОРОЖНОГО ХОЗЯЙСТВА»</vt:lpstr>
      <vt:lpstr>МП «ПЕРЕСЕЛЕНИЕ ГРАЖДАН ИЗ АВАРИЙНОГО И ВЕТХОГО ЖИЛЬЯ»</vt:lpstr>
      <vt:lpstr>МП «РАЗВИТИЕ ГРАДОСТРОИТЕЛЬНОЙ ДЕЯТЕЛЬНОСТИ»</vt:lpstr>
      <vt:lpstr>МП «РАЗВИТИЕ ОБРАЗОВАНИЯ»</vt:lpstr>
      <vt:lpstr>МП «СОЗДАНИЕ УСЛОВИЙ ДЛЯ РАЗВИТИЯ  СОЦИАЛЬНОЙ СФЕРЫ»</vt:lpstr>
      <vt:lpstr>МП «РАЗВИТИЕ КУЛЬТУРЫ,  ФИЗИЧЕСКОЙ КУЛЬТУРЫ И СПОРТА»</vt:lpstr>
      <vt:lpstr>МП «РАЗВИТИЕ МУНИЦИПАЛЬНОГО УПРАВЛЕНИЯ»</vt:lpstr>
      <vt:lpstr>МП «ОБЕСПЕЧЕНИЕ БЕЗОПАСНОСТИ НАСЕЛЕНИЯ И МУНИЦИПАЛЬНОГО ИМУЩЕСТВА»</vt:lpstr>
      <vt:lpstr>ОБЩИЕ ПАРАМЕТРЫ ПРОЕКТА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 МУНИЦИПАЛЬНОГО ОБРАЗОВАНИЯ МУНИЦИПАЛЬНОГО РАЙОНА «СЫКТЫВДИНСКИЙ» НА 2021 ГОД И ПЛАНОВЫЙ ПЕРИОД 2022 И 2023 ГОДОВ</dc:title>
  <dc:creator>PUSER27_1</dc:creator>
  <cp:lastModifiedBy>PUSER00_7</cp:lastModifiedBy>
  <cp:revision>79</cp:revision>
  <dcterms:created xsi:type="dcterms:W3CDTF">2020-12-07T10:26:47Z</dcterms:created>
  <dcterms:modified xsi:type="dcterms:W3CDTF">2020-12-11T06:07:36Z</dcterms:modified>
</cp:coreProperties>
</file>