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63" r:id="rId2"/>
    <p:sldId id="268" r:id="rId3"/>
    <p:sldId id="260" r:id="rId4"/>
    <p:sldId id="259" r:id="rId5"/>
    <p:sldId id="273" r:id="rId6"/>
    <p:sldId id="266" r:id="rId7"/>
    <p:sldId id="267" r:id="rId8"/>
    <p:sldId id="262" r:id="rId9"/>
    <p:sldId id="256" r:id="rId10"/>
    <p:sldId id="264" r:id="rId11"/>
    <p:sldId id="270" r:id="rId12"/>
    <p:sldId id="269" r:id="rId13"/>
    <p:sldId id="274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BF2F"/>
    <a:srgbClr val="BD5419"/>
    <a:srgbClr val="9F5FCF"/>
    <a:srgbClr val="E67D26"/>
    <a:srgbClr val="AC2659"/>
    <a:srgbClr val="DD2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430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19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014982502187292E-2"/>
          <c:y val="3.691167311369474E-2"/>
          <c:w val="0.9467627952755906"/>
          <c:h val="0.77046393512419997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102F86"/>
            </a:solidFill>
            <a:scene3d>
              <a:camera prst="orthographicFront"/>
              <a:lightRig rig="threePt" dir="t"/>
            </a:scene3d>
            <a:sp3d prstMaterial="metal">
              <a:bevelT w="114300" prst="artDeco"/>
            </a:sp3d>
          </c:spPr>
          <c:invertIfNegative val="1"/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947210.6</c:v>
                </c:pt>
                <c:pt idx="1">
                  <c:v>858189.5</c:v>
                </c:pt>
                <c:pt idx="2">
                  <c:v>756629.7</c:v>
                </c:pt>
                <c:pt idx="3">
                  <c:v>762135.6</c:v>
                </c:pt>
              </c:numCache>
            </c:numRef>
          </c:val>
          <c:shape val="cylinder"/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scene3d>
                    <a:camera prst="orthographicFront"/>
                    <a:lightRig rig="threePt" dir="t"/>
                  </a:scene3d>
                  <a:sp3d prstMaterial="metal">
                    <a:bevelT w="114300" prst="artDeco"/>
                  </a:sp3d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 prstMaterial="matte">
              <a:bevelT w="114300" prst="artDeco"/>
            </a:sp3d>
          </c:spPr>
          <c:invertIfNegative val="1"/>
          <c:dLbls>
            <c:dLbl>
              <c:idx val="0"/>
              <c:layout>
                <c:manualLayout>
                  <c:x val="1.3888888888888888E-2"/>
                  <c:y val="-1.0709473077059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7777777777777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333333333333333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1007401.3</c:v>
                </c:pt>
                <c:pt idx="1">
                  <c:v>871181.8</c:v>
                </c:pt>
                <c:pt idx="2">
                  <c:v>756629.7</c:v>
                </c:pt>
                <c:pt idx="3">
                  <c:v>762135.6</c:v>
                </c:pt>
              </c:numCache>
            </c:numRef>
          </c:val>
          <c:shape val="cylinder"/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scene3d>
                    <a:camera prst="orthographicFront"/>
                    <a:lightRig rig="threePt" dir="t"/>
                  </a:scene3d>
                  <a:sp3d prstMaterial="matte">
                    <a:bevelT w="114300" prst="artDeco"/>
                  </a:sp3d>
                </c14:spPr>
              </c14:invertSolidFillFmt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 prstMaterial="metal">
              <a:bevelT w="114300" prst="artDeco"/>
            </a:sp3d>
          </c:spPr>
          <c:invertIfNegative val="1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Лист1!$D$2:$D$5</c:f>
              <c:numCache>
                <c:formatCode>_-* #,##0.0_р_._-;\-* #,##0.0_р_._-;_-* "-"?_р_._-;_-@_-</c:formatCode>
                <c:ptCount val="4"/>
                <c:pt idx="0">
                  <c:v>60190.70000000007</c:v>
                </c:pt>
                <c:pt idx="1">
                  <c:v>12992.300000000047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hape val="cylinder"/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scene3d>
                    <a:camera prst="orthographicFront"/>
                    <a:lightRig rig="threePt" dir="t"/>
                  </a:scene3d>
                  <a:sp3d prstMaterial="metal">
                    <a:bevelT w="114300" prst="artDeco"/>
                  </a:sp3d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62367232"/>
        <c:axId val="62368768"/>
        <c:axId val="0"/>
      </c:bar3DChart>
      <c:catAx>
        <c:axId val="62367232"/>
        <c:scaling>
          <c:orientation val="minMax"/>
        </c:scaling>
        <c:delete val="1"/>
        <c:axPos val="b"/>
        <c:numFmt formatCode="General" sourceLinked="1"/>
        <c:majorTickMark val="none"/>
        <c:minorTickMark val="cross"/>
        <c:tickLblPos val="nextTo"/>
        <c:crossAx val="62368768"/>
        <c:crosses val="autoZero"/>
        <c:auto val="1"/>
        <c:lblAlgn val="ctr"/>
        <c:lblOffset val="100"/>
        <c:noMultiLvlLbl val="1"/>
      </c:catAx>
      <c:valAx>
        <c:axId val="62368768"/>
        <c:scaling>
          <c:orientation val="minMax"/>
        </c:scaling>
        <c:delete val="1"/>
        <c:axPos val="l"/>
        <c:numFmt formatCode="#,##0.0" sourceLinked="1"/>
        <c:majorTickMark val="none"/>
        <c:minorTickMark val="cross"/>
        <c:tickLblPos val="nextTo"/>
        <c:crossAx val="6236723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1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2136385669959853"/>
          <c:y val="4.9572181472045833E-2"/>
          <c:w val="0.60248532784282249"/>
          <c:h val="0.5623161459010840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bubble3D val="0"/>
            <c:spPr>
              <a:solidFill>
                <a:srgbClr val="BD5419"/>
              </a:solidFill>
            </c:spPr>
          </c:dPt>
          <c:dPt>
            <c:idx val="2"/>
            <c:bubble3D val="0"/>
            <c:spPr>
              <a:solidFill>
                <a:srgbClr val="AC2659"/>
              </a:solidFill>
            </c:spPr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6"/>
            <c:bubble3D val="0"/>
            <c:spPr>
              <a:solidFill>
                <a:srgbClr val="9F5FCF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обеспечение деятельности ОМСУ</c:v>
                </c:pt>
                <c:pt idx="1">
                  <c:v>национальная экономика</c:v>
                </c:pt>
                <c:pt idx="2">
                  <c:v>ЖКХ</c:v>
                </c:pt>
                <c:pt idx="3">
                  <c:v>образование</c:v>
                </c:pt>
                <c:pt idx="4">
                  <c:v>культура и спорт</c:v>
                </c:pt>
                <c:pt idx="5">
                  <c:v>социальная политика</c:v>
                </c:pt>
                <c:pt idx="6">
                  <c:v>иные вопросы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2892.2</c:v>
                </c:pt>
                <c:pt idx="1">
                  <c:v>1446.2</c:v>
                </c:pt>
                <c:pt idx="2">
                  <c:v>759.2</c:v>
                </c:pt>
                <c:pt idx="3">
                  <c:v>24475.599999999999</c:v>
                </c:pt>
                <c:pt idx="4">
                  <c:v>3506.8</c:v>
                </c:pt>
                <c:pt idx="5">
                  <c:v>1446.1</c:v>
                </c:pt>
                <c:pt idx="6">
                  <c:v>1626.9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5.5150073150812343E-2"/>
          <c:y val="0.63988685072518148"/>
          <c:w val="0.88462049166624668"/>
          <c:h val="0.3460781597881713"/>
        </c:manualLayout>
      </c:layout>
      <c:overlay val="1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1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_-* #,##0.0_р_._-;\-* #,##0.0_р_._-;_-* "-"?_р_._-;_-@_-</c:formatCode>
                <c:ptCount val="4"/>
                <c:pt idx="0">
                  <c:v>666322.4</c:v>
                </c:pt>
                <c:pt idx="1">
                  <c:v>563986.5</c:v>
                </c:pt>
                <c:pt idx="2">
                  <c:v>484308.6</c:v>
                </c:pt>
                <c:pt idx="3">
                  <c:v>485350.7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00B050"/>
            </a:solidFill>
          </c:spPr>
          <c:invertIfNegative val="1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_-* #,##0.0_р_._-;\-* #,##0.0_р_._-;_-* "-"?_р_._-;_-@_-</c:formatCode>
                <c:ptCount val="4"/>
                <c:pt idx="0">
                  <c:v>257532.2</c:v>
                </c:pt>
                <c:pt idx="1">
                  <c:v>267808</c:v>
                </c:pt>
                <c:pt idx="2">
                  <c:v>246476.1</c:v>
                </c:pt>
                <c:pt idx="3">
                  <c:v>250989.9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E67D26"/>
            </a:solidFill>
          </c:spPr>
          <c:invertIfNegative val="1"/>
          <c:dLbls>
            <c:dLbl>
              <c:idx val="0"/>
              <c:layout>
                <c:manualLayout>
                  <c:x val="2.6446095892201732E-2"/>
                  <c:y val="-1.7135156923294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69227549566763E-2"/>
                  <c:y val="-2.1418946154118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630730594801157E-2"/>
                  <c:y val="-2.3560840769530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915323441768496E-2"/>
                  <c:y val="-2.5702735384942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Лист1!$D$2:$D$5</c:f>
              <c:numCache>
                <c:formatCode>_-* #,##0.0_р_._-;\-* #,##0.0_р_._-;_-* "-"?_р_._-;_-@_-</c:formatCode>
                <c:ptCount val="4"/>
                <c:pt idx="0">
                  <c:v>23356</c:v>
                </c:pt>
                <c:pt idx="1">
                  <c:v>26395</c:v>
                </c:pt>
                <c:pt idx="2">
                  <c:v>25845</c:v>
                </c:pt>
                <c:pt idx="3">
                  <c:v>25795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00649984"/>
        <c:axId val="59278080"/>
        <c:axId val="0"/>
      </c:bar3DChart>
      <c:catAx>
        <c:axId val="10064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9278080"/>
        <c:crosses val="autoZero"/>
        <c:auto val="1"/>
        <c:lblAlgn val="ctr"/>
        <c:lblOffset val="100"/>
        <c:noMultiLvlLbl val="1"/>
      </c:catAx>
      <c:valAx>
        <c:axId val="59278080"/>
        <c:scaling>
          <c:orientation val="minMax"/>
        </c:scaling>
        <c:delete val="1"/>
        <c:axPos val="l"/>
        <c:numFmt formatCode="_-* #,##0.0_р_._-;\-* #,##0.0_р_._-;_-* &quot;-&quot;?_р_._-;_-@_-" sourceLinked="1"/>
        <c:majorTickMark val="none"/>
        <c:minorTickMark val="none"/>
        <c:tickLblPos val="nextTo"/>
        <c:crossAx val="100649984"/>
        <c:crosses val="autoZero"/>
        <c:crossBetween val="between"/>
      </c:valAx>
    </c:plotArea>
    <c:legend>
      <c:legendPos val="b"/>
      <c:layout/>
      <c:overlay val="0"/>
    </c:legend>
    <c:plotVisOnly val="1"/>
    <c:dispBlanksAs val="zero"/>
    <c:showDLblsOverMax val="1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20"/>
      <c:rotY val="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00B050"/>
            </a:solidFill>
          </c:spPr>
          <c:invertIfNegative val="1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#,##0.0_р_.</c:formatCode>
                <c:ptCount val="4"/>
                <c:pt idx="0">
                  <c:v>191439</c:v>
                </c:pt>
                <c:pt idx="1">
                  <c:v>205668.1</c:v>
                </c:pt>
                <c:pt idx="2">
                  <c:v>182563</c:v>
                </c:pt>
                <c:pt idx="3">
                  <c:v>184515.5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invertIfNegative val="1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#,##0.0_р_.</c:formatCode>
                <c:ptCount val="4"/>
                <c:pt idx="0">
                  <c:v>44687</c:v>
                </c:pt>
                <c:pt idx="1">
                  <c:v>43053.9</c:v>
                </c:pt>
                <c:pt idx="2">
                  <c:v>44937.9</c:v>
                </c:pt>
                <c:pt idx="3">
                  <c:v>45296.9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rgbClr val="9F5FCF"/>
            </a:solidFill>
          </c:spPr>
          <c:invertIfNegative val="1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Лист1!$D$2:$D$5</c:f>
              <c:numCache>
                <c:formatCode>#,##0.0_р_.</c:formatCode>
                <c:ptCount val="4"/>
                <c:pt idx="0">
                  <c:v>23606.2</c:v>
                </c:pt>
                <c:pt idx="1">
                  <c:v>19727.099999999897</c:v>
                </c:pt>
                <c:pt idx="2">
                  <c:v>20359.099999999897</c:v>
                </c:pt>
                <c:pt idx="3">
                  <c:v>20359.099999999897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Госпошлина</c:v>
                </c:pt>
              </c:strCache>
            </c:strRef>
          </c:tx>
          <c:spPr>
            <a:solidFill>
              <a:srgbClr val="FFC000"/>
            </a:solidFill>
          </c:spPr>
          <c:invertIfNegative val="1"/>
          <c:dLbls>
            <c:dLbl>
              <c:idx val="0"/>
              <c:layout>
                <c:manualLayout>
                  <c:x val="-4.1666666666666666E-3"/>
                  <c:y val="-3.6466987774765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7350240831074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555555555555558E-3"/>
                  <c:y val="-2.9629427566996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1666666666666666E-3"/>
                  <c:y val="-3.6466987774765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Лист1!$E$2:$E$5</c:f>
              <c:numCache>
                <c:formatCode>#,##0.0_р_.</c:formatCode>
                <c:ptCount val="4"/>
                <c:pt idx="0">
                  <c:v>2900</c:v>
                </c:pt>
                <c:pt idx="1">
                  <c:v>2500</c:v>
                </c:pt>
                <c:pt idx="2">
                  <c:v>2650</c:v>
                </c:pt>
                <c:pt idx="3">
                  <c:v>2800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102827520"/>
        <c:axId val="102829056"/>
        <c:axId val="0"/>
      </c:bar3DChart>
      <c:catAx>
        <c:axId val="102827520"/>
        <c:scaling>
          <c:orientation val="minMax"/>
        </c:scaling>
        <c:delete val="1"/>
        <c:axPos val="b"/>
        <c:numFmt formatCode="General" sourceLinked="1"/>
        <c:majorTickMark val="none"/>
        <c:minorTickMark val="cross"/>
        <c:tickLblPos val="nextTo"/>
        <c:crossAx val="102829056"/>
        <c:crosses val="autoZero"/>
        <c:auto val="1"/>
        <c:lblAlgn val="ctr"/>
        <c:lblOffset val="100"/>
        <c:noMultiLvlLbl val="1"/>
      </c:catAx>
      <c:valAx>
        <c:axId val="102829056"/>
        <c:scaling>
          <c:orientation val="minMax"/>
        </c:scaling>
        <c:delete val="1"/>
        <c:axPos val="l"/>
        <c:numFmt formatCode="#,##0.0_р_." sourceLinked="1"/>
        <c:majorTickMark val="none"/>
        <c:minorTickMark val="cross"/>
        <c:tickLblPos val="nextTo"/>
        <c:crossAx val="102827520"/>
        <c:crosses val="autoZero"/>
        <c:crossBetween val="between"/>
      </c:valAx>
    </c:plotArea>
    <c:legend>
      <c:legendPos val="b"/>
      <c:layout/>
      <c:overlay val="1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view3D>
      <c:rotX val="20"/>
      <c:rotY val="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277777777777781E-2"/>
          <c:y val="2.5071054095151202E-2"/>
          <c:w val="0.96944444444444755"/>
          <c:h val="0.80406551312316588"/>
        </c:manualLayout>
      </c:layout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spPr>
            <a:solidFill>
              <a:srgbClr val="00B050"/>
            </a:solidFill>
          </c:spPr>
          <c:invertIfNegative val="1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#,##0.0_р_.</c:formatCode>
                <c:ptCount val="4"/>
                <c:pt idx="0">
                  <c:v>8485</c:v>
                </c:pt>
                <c:pt idx="1">
                  <c:v>17045</c:v>
                </c:pt>
                <c:pt idx="2">
                  <c:v>16995</c:v>
                </c:pt>
                <c:pt idx="3">
                  <c:v>16945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продажи активов</c:v>
                </c:pt>
              </c:strCache>
            </c:strRef>
          </c:tx>
          <c:invertIfNegative val="1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#,##0.0_р_.</c:formatCode>
                <c:ptCount val="4"/>
                <c:pt idx="0">
                  <c:v>4150</c:v>
                </c:pt>
                <c:pt idx="1">
                  <c:v>4850</c:v>
                </c:pt>
                <c:pt idx="2">
                  <c:v>4250</c:v>
                </c:pt>
                <c:pt idx="3">
                  <c:v>4150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Штрафы и санкции</c:v>
                </c:pt>
              </c:strCache>
            </c:strRef>
          </c:tx>
          <c:spPr>
            <a:solidFill>
              <a:srgbClr val="9F5FCF"/>
            </a:solidFill>
          </c:spPr>
          <c:invertIfNegative val="1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Лист1!$D$2:$D$5</c:f>
              <c:numCache>
                <c:formatCode>#,##0.0_р_.</c:formatCode>
                <c:ptCount val="4"/>
                <c:pt idx="0">
                  <c:v>9772</c:v>
                </c:pt>
                <c:pt idx="1">
                  <c:v>3500</c:v>
                </c:pt>
                <c:pt idx="2">
                  <c:v>3600</c:v>
                </c:pt>
                <c:pt idx="3">
                  <c:v>3700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spPr>
            <a:solidFill>
              <a:srgbClr val="FFC000"/>
            </a:solidFill>
          </c:spPr>
          <c:invertIfNegative val="1"/>
          <c:dLbls>
            <c:dLbl>
              <c:idx val="0"/>
              <c:layout>
                <c:manualLayout>
                  <c:x val="5.5555555555555558E-3"/>
                  <c:y val="-4.5882308009120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333333333333835E-3"/>
                  <c:y val="-5.0252051629036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7222222222222224E-3"/>
                  <c:y val="-3.71428207692882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0185067526415994E-16"/>
                  <c:y val="-3.9327692579246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Лист1!$E$2:$E$5</c:f>
              <c:numCache>
                <c:formatCode>#,##0.0_р_.</c:formatCode>
                <c:ptCount val="4"/>
                <c:pt idx="0">
                  <c:v>949</c:v>
                </c:pt>
                <c:pt idx="1">
                  <c:v>1000</c:v>
                </c:pt>
                <c:pt idx="2">
                  <c:v>1000</c:v>
                </c:pt>
                <c:pt idx="3">
                  <c:v>1000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108156032"/>
        <c:axId val="108157568"/>
        <c:axId val="0"/>
      </c:bar3DChart>
      <c:catAx>
        <c:axId val="108156032"/>
        <c:scaling>
          <c:orientation val="minMax"/>
        </c:scaling>
        <c:delete val="1"/>
        <c:axPos val="b"/>
        <c:numFmt formatCode="General" sourceLinked="1"/>
        <c:majorTickMark val="none"/>
        <c:minorTickMark val="cross"/>
        <c:tickLblPos val="nextTo"/>
        <c:crossAx val="108157568"/>
        <c:crosses val="autoZero"/>
        <c:auto val="1"/>
        <c:lblAlgn val="ctr"/>
        <c:lblOffset val="100"/>
        <c:noMultiLvlLbl val="1"/>
      </c:catAx>
      <c:valAx>
        <c:axId val="108157568"/>
        <c:scaling>
          <c:orientation val="minMax"/>
        </c:scaling>
        <c:delete val="1"/>
        <c:axPos val="l"/>
        <c:numFmt formatCode="#,##0.0_р_." sourceLinked="1"/>
        <c:majorTickMark val="none"/>
        <c:minorTickMark val="cross"/>
        <c:tickLblPos val="nextTo"/>
        <c:crossAx val="1081560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5548228346456751E-2"/>
          <c:y val="0.83317752908520448"/>
          <c:w val="0.96751454505686385"/>
          <c:h val="0.15314735049925962"/>
        </c:manualLayout>
      </c:layout>
      <c:overlay val="1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30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bar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9F5FCF"/>
            </a:solidFill>
          </c:spPr>
          <c:invertIfNegative val="1"/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#,##0.0_р_.</c:formatCode>
                <c:ptCount val="4"/>
                <c:pt idx="0">
                  <c:v>98340.5</c:v>
                </c:pt>
                <c:pt idx="1">
                  <c:v>49781.4</c:v>
                </c:pt>
                <c:pt idx="2">
                  <c:v>704.7</c:v>
                </c:pt>
                <c:pt idx="3">
                  <c:v>1081.2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00B050"/>
            </a:solidFill>
          </c:spPr>
          <c:invertIfNegative val="1"/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#,##0.0_р_.</c:formatCode>
                <c:ptCount val="4"/>
                <c:pt idx="0">
                  <c:v>56633.7</c:v>
                </c:pt>
                <c:pt idx="1">
                  <c:v>37891.5</c:v>
                </c:pt>
                <c:pt idx="2">
                  <c:v>10159.799999999987</c:v>
                </c:pt>
                <c:pt idx="3">
                  <c:v>10484.4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0070C0"/>
            </a:solidFill>
          </c:spPr>
          <c:invertIfNegative val="1"/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Лист1!$D$2:$D$5</c:f>
              <c:numCache>
                <c:formatCode>#,##0.0_р_.</c:formatCode>
                <c:ptCount val="4"/>
                <c:pt idx="0">
                  <c:v>495328.5</c:v>
                </c:pt>
                <c:pt idx="1">
                  <c:v>476313.59999999998</c:v>
                </c:pt>
                <c:pt idx="2">
                  <c:v>473444.1</c:v>
                </c:pt>
                <c:pt idx="3">
                  <c:v>473785.1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МБТ</c:v>
                </c:pt>
              </c:strCache>
            </c:strRef>
          </c:tx>
          <c:spPr>
            <a:solidFill>
              <a:srgbClr val="5EF0F7"/>
            </a:solidFill>
          </c:spPr>
          <c:invertIfNegative val="1"/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 formatCode="#,##0.0_р_.">
                  <c:v>12750.4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ПОСТУПЛЕНИЯ</c:v>
                </c:pt>
              </c:strCache>
            </c:strRef>
          </c:tx>
          <c:spPr>
            <a:solidFill>
              <a:srgbClr val="E67D26"/>
            </a:solidFill>
          </c:spPr>
          <c:invertIfNegative val="1"/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 formatCode="#,##0.0_р_.">
                  <c:v>3269.3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09802240"/>
        <c:axId val="109803776"/>
        <c:axId val="0"/>
      </c:bar3DChart>
      <c:catAx>
        <c:axId val="109802240"/>
        <c:scaling>
          <c:orientation val="minMax"/>
        </c:scaling>
        <c:delete val="1"/>
        <c:axPos val="l"/>
        <c:numFmt formatCode="General" sourceLinked="1"/>
        <c:majorTickMark val="none"/>
        <c:minorTickMark val="cross"/>
        <c:tickLblPos val="nextTo"/>
        <c:crossAx val="109803776"/>
        <c:crosses val="autoZero"/>
        <c:auto val="1"/>
        <c:lblAlgn val="ctr"/>
        <c:lblOffset val="100"/>
        <c:noMultiLvlLbl val="1"/>
      </c:catAx>
      <c:valAx>
        <c:axId val="109803776"/>
        <c:scaling>
          <c:orientation val="minMax"/>
        </c:scaling>
        <c:delete val="1"/>
        <c:axPos val="b"/>
        <c:numFmt formatCode="#,##0.0_р_." sourceLinked="1"/>
        <c:majorTickMark val="none"/>
        <c:minorTickMark val="cross"/>
        <c:tickLblPos val="nextTo"/>
        <c:crossAx val="109802240"/>
        <c:crosses val="autoZero"/>
        <c:crossBetween val="between"/>
      </c:valAx>
    </c:plotArea>
    <c:legend>
      <c:legendPos val="b"/>
      <c:layout/>
      <c:overlay val="1"/>
      <c:txPr>
        <a:bodyPr/>
        <a:lstStyle/>
        <a:p>
          <a:pPr>
            <a:defRPr sz="1500" b="1">
              <a:latin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bubble3D val="0"/>
            <c:spPr>
              <a:solidFill>
                <a:srgbClr val="DD2FAF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92D05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rgbClr val="E67D26"/>
              </a:solidFill>
            </c:spPr>
          </c:dPt>
          <c:dPt>
            <c:idx val="7"/>
            <c:bubble3D val="0"/>
            <c:spPr>
              <a:solidFill>
                <a:srgbClr val="9F5FCF"/>
              </a:solidFill>
            </c:spPr>
          </c:dPt>
          <c:dLbls>
            <c:dLbl>
              <c:idx val="6"/>
              <c:layout>
                <c:manualLayout>
                  <c:x val="5.4874039152918171E-2"/>
                  <c:y val="-9.841231761597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Лист1!$A$2:$A$9</c:f>
              <c:numCache>
                <c:formatCode>General</c:formatCode>
                <c:ptCount val="8"/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0.1</c:v>
                </c:pt>
                <c:pt idx="1">
                  <c:v>1.8</c:v>
                </c:pt>
                <c:pt idx="2">
                  <c:v>64.099999999999994</c:v>
                </c:pt>
                <c:pt idx="3">
                  <c:v>0.1</c:v>
                </c:pt>
                <c:pt idx="4">
                  <c:v>12.3</c:v>
                </c:pt>
                <c:pt idx="5">
                  <c:v>1.1000000000000001</c:v>
                </c:pt>
                <c:pt idx="6">
                  <c:v>3.8</c:v>
                </c:pt>
                <c:pt idx="7">
                  <c:v>16.7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055704870851704E-2"/>
          <c:y val="7.087686156143598E-2"/>
          <c:w val="0.82611090580257907"/>
          <c:h val="0.828926972836274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2"/>
            <c:bubble3D val="0"/>
            <c:spPr>
              <a:solidFill>
                <a:srgbClr val="00B0F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92D05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rgbClr val="E67D26"/>
              </a:solidFill>
            </c:spPr>
          </c:dPt>
          <c:dPt>
            <c:idx val="7"/>
            <c:bubble3D val="0"/>
            <c:spPr>
              <a:solidFill>
                <a:srgbClr val="9F5FCF"/>
              </a:solidFill>
            </c:spPr>
          </c:dPt>
          <c:dLbls>
            <c:dLbl>
              <c:idx val="6"/>
              <c:layout>
                <c:manualLayout>
                  <c:x val="4.9933193070277111E-2"/>
                  <c:y val="-0.131650026580444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Лист1!$A$2:$A$9</c:f>
              <c:numCache>
                <c:formatCode>General</c:formatCode>
                <c:ptCount val="8"/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0.1</c:v>
                </c:pt>
                <c:pt idx="1">
                  <c:v>0</c:v>
                </c:pt>
                <c:pt idx="2">
                  <c:v>67.3</c:v>
                </c:pt>
                <c:pt idx="3">
                  <c:v>0.1</c:v>
                </c:pt>
                <c:pt idx="4">
                  <c:v>12.9</c:v>
                </c:pt>
                <c:pt idx="5">
                  <c:v>1.2</c:v>
                </c:pt>
                <c:pt idx="6">
                  <c:v>2.2000000000000002</c:v>
                </c:pt>
                <c:pt idx="7">
                  <c:v>16.2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444496704798062"/>
          <c:y val="9.9154736040440228E-2"/>
          <c:w val="0.82666593875460004"/>
          <c:h val="0.822797373410234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2"/>
            <c:bubble3D val="0"/>
            <c:spPr>
              <a:solidFill>
                <a:srgbClr val="00B0F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92D05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rgbClr val="E67D26"/>
              </a:solidFill>
            </c:spPr>
          </c:dPt>
          <c:dPt>
            <c:idx val="7"/>
            <c:bubble3D val="0"/>
            <c:spPr>
              <a:solidFill>
                <a:srgbClr val="9F5FCF"/>
              </a:solidFill>
            </c:spPr>
          </c:dPt>
          <c:dLbls>
            <c:dLbl>
              <c:idx val="6"/>
              <c:layout>
                <c:manualLayout>
                  <c:x val="7.1407648956006112E-2"/>
                  <c:y val="-9.3339765360232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Лист1!$A$2:$A$9</c:f>
              <c:numCache>
                <c:formatCode>General</c:formatCode>
                <c:ptCount val="8"/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0.1</c:v>
                </c:pt>
                <c:pt idx="1">
                  <c:v>0</c:v>
                </c:pt>
                <c:pt idx="2">
                  <c:v>67.3</c:v>
                </c:pt>
                <c:pt idx="3">
                  <c:v>0.1</c:v>
                </c:pt>
                <c:pt idx="4">
                  <c:v>12.9</c:v>
                </c:pt>
                <c:pt idx="5">
                  <c:v>1.1000000000000001</c:v>
                </c:pt>
                <c:pt idx="6">
                  <c:v>2.4</c:v>
                </c:pt>
                <c:pt idx="7">
                  <c:v>16.100000000000001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16085835668846479"/>
          <c:y val="0"/>
          <c:w val="0.66415921526758936"/>
          <c:h val="0.557299476469112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1"/>
              </a:solidFill>
            </a:ln>
          </c:spPr>
          <c:dPt>
            <c:idx val="0"/>
            <c:bubble3D val="0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</c:spPr>
          </c:dPt>
          <c:dPt>
            <c:idx val="1"/>
            <c:bubble3D val="0"/>
            <c:spPr>
              <a:solidFill>
                <a:srgbClr val="00B050"/>
              </a:solidFill>
              <a:ln>
                <a:solidFill>
                  <a:schemeClr val="accent1"/>
                </a:solidFill>
              </a:ln>
            </c:spPr>
          </c:dPt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финансовая помощь от бюджетов других уровней</c:v>
                </c:pt>
              </c:strCache>
            </c:strRef>
          </c:cat>
          <c:val>
            <c:numRef>
              <c:f>Лист1!$B$2:$B$3</c:f>
              <c:numCache>
                <c:formatCode>#,##0.0_р_.</c:formatCode>
                <c:ptCount val="2"/>
                <c:pt idx="0">
                  <c:v>12215.6</c:v>
                </c:pt>
                <c:pt idx="1">
                  <c:v>23398.400000000001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4.5197740112994364E-2"/>
          <c:y val="0.68106945883143422"/>
          <c:w val="0.87042239423461898"/>
          <c:h val="0.21226462107001873"/>
        </c:manualLayout>
      </c:layout>
      <c:overlay val="1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ADB07C-99F6-40A9-998B-588AF7979EAC}" type="doc">
      <dgm:prSet loTypeId="urn:microsoft.com/office/officeart/2005/8/layout/arrow2" loCatId="process" qsTypeId="urn:microsoft.com/office/officeart/2005/8/quickstyle/simple1" qsCatId="simple" csTypeId="urn:microsoft.com/office/officeart/2005/8/colors/accent1_1" csCatId="accent1" phldr="1"/>
      <dgm:spPr/>
    </dgm:pt>
    <dgm:pt modelId="{4F0B2554-383F-45F9-A3DD-BA501CF1FD16}">
      <dgm:prSet phldrT="[Текст]" custT="1"/>
      <dgm:spPr>
        <a:ln w="31750">
          <a:solidFill>
            <a:srgbClr val="E67D26"/>
          </a:solidFill>
        </a:ln>
      </dgm:spPr>
      <dgm:t>
        <a:bodyPr anchor="ctr"/>
        <a:lstStyle/>
        <a:p>
          <a:pPr algn="l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Составление проекта бюджета (июль – 15 ноября)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08063170-AEE5-416E-B5AF-AA4931A4AF9D}" type="sibTrans" cxnId="{8B64EABA-31D4-4022-B143-D6097392CEA7}">
      <dgm:prSet/>
      <dgm:spPr/>
      <dgm:t>
        <a:bodyPr/>
        <a:lstStyle/>
        <a:p>
          <a:pPr algn="l"/>
          <a:endParaRPr lang="ru-RU"/>
        </a:p>
      </dgm:t>
    </dgm:pt>
    <dgm:pt modelId="{7F69CC96-B190-41FA-BBAC-1999AA59A67C}" type="parTrans" cxnId="{8B64EABA-31D4-4022-B143-D6097392CEA7}">
      <dgm:prSet/>
      <dgm:spPr/>
      <dgm:t>
        <a:bodyPr/>
        <a:lstStyle/>
        <a:p>
          <a:pPr algn="l"/>
          <a:endParaRPr lang="ru-RU"/>
        </a:p>
      </dgm:t>
    </dgm:pt>
    <dgm:pt modelId="{2AED90E6-2C4A-4126-9288-4051AF26BB76}" type="pres">
      <dgm:prSet presAssocID="{B3ADB07C-99F6-40A9-998B-588AF7979EAC}" presName="arrowDiagram" presStyleCnt="0">
        <dgm:presLayoutVars>
          <dgm:chMax val="5"/>
          <dgm:dir/>
          <dgm:resizeHandles val="exact"/>
        </dgm:presLayoutVars>
      </dgm:prSet>
      <dgm:spPr/>
    </dgm:pt>
    <dgm:pt modelId="{7B8BE4FE-D6C3-4A28-9FBD-B033AA1DA25A}" type="pres">
      <dgm:prSet presAssocID="{B3ADB07C-99F6-40A9-998B-588AF7979EAC}" presName="arrow" presStyleLbl="bgShp" presStyleIdx="0" presStyleCnt="1"/>
      <dgm:spPr>
        <a:solidFill>
          <a:schemeClr val="accent3">
            <a:lumMod val="75000"/>
          </a:schemeClr>
        </a:solidFill>
      </dgm:spPr>
    </dgm:pt>
    <dgm:pt modelId="{BC0E1D2A-C9DF-43E8-B30D-18648CCA1E3F}" type="pres">
      <dgm:prSet presAssocID="{B3ADB07C-99F6-40A9-998B-588AF7979EAC}" presName="arrowDiagram1" presStyleCnt="0">
        <dgm:presLayoutVars>
          <dgm:bulletEnabled val="1"/>
        </dgm:presLayoutVars>
      </dgm:prSet>
      <dgm:spPr/>
    </dgm:pt>
    <dgm:pt modelId="{CB4EB505-E243-4051-B5CC-CD37052B4E30}" type="pres">
      <dgm:prSet presAssocID="{4F0B2554-383F-45F9-A3DD-BA501CF1FD16}" presName="bullet1" presStyleLbl="node1" presStyleIdx="0" presStyleCnt="1" custScaleX="47806" custScaleY="47805" custLinFactX="-419935" custLinFactY="200000" custLinFactNeighborX="-500000" custLinFactNeighborY="204395"/>
      <dgm:spPr>
        <a:solidFill>
          <a:srgbClr val="E67D26"/>
        </a:solidFill>
        <a:ln>
          <a:solidFill>
            <a:schemeClr val="bg1"/>
          </a:solidFill>
        </a:ln>
      </dgm:spPr>
    </dgm:pt>
    <dgm:pt modelId="{F3141745-C2B7-47FA-BFDA-D157A5D6C9CD}" type="pres">
      <dgm:prSet presAssocID="{4F0B2554-383F-45F9-A3DD-BA501CF1FD16}" presName="textBox1" presStyleLbl="revTx" presStyleIdx="0" presStyleCnt="1" custFlipVert="0" custScaleX="196876" custScaleY="8536" custLinFactNeighborX="3711" custLinFactNeighborY="45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EC3F03-C8A6-4DBF-8FAA-9E57720D4126}" type="presOf" srcId="{4F0B2554-383F-45F9-A3DD-BA501CF1FD16}" destId="{F3141745-C2B7-47FA-BFDA-D157A5D6C9CD}" srcOrd="0" destOrd="0" presId="urn:microsoft.com/office/officeart/2005/8/layout/arrow2"/>
    <dgm:cxn modelId="{8B64EABA-31D4-4022-B143-D6097392CEA7}" srcId="{B3ADB07C-99F6-40A9-998B-588AF7979EAC}" destId="{4F0B2554-383F-45F9-A3DD-BA501CF1FD16}" srcOrd="0" destOrd="0" parTransId="{7F69CC96-B190-41FA-BBAC-1999AA59A67C}" sibTransId="{08063170-AEE5-416E-B5AF-AA4931A4AF9D}"/>
    <dgm:cxn modelId="{83EA2811-B641-4E4F-B5D7-44DF6CD7BF77}" type="presOf" srcId="{B3ADB07C-99F6-40A9-998B-588AF7979EAC}" destId="{2AED90E6-2C4A-4126-9288-4051AF26BB76}" srcOrd="0" destOrd="0" presId="urn:microsoft.com/office/officeart/2005/8/layout/arrow2"/>
    <dgm:cxn modelId="{587AFF6C-827E-4CFD-841F-04E65BC883BF}" type="presParOf" srcId="{2AED90E6-2C4A-4126-9288-4051AF26BB76}" destId="{7B8BE4FE-D6C3-4A28-9FBD-B033AA1DA25A}" srcOrd="0" destOrd="0" presId="urn:microsoft.com/office/officeart/2005/8/layout/arrow2"/>
    <dgm:cxn modelId="{5C818CF2-A486-443F-9A92-C0BDD4F3E9F8}" type="presParOf" srcId="{2AED90E6-2C4A-4126-9288-4051AF26BB76}" destId="{BC0E1D2A-C9DF-43E8-B30D-18648CCA1E3F}" srcOrd="1" destOrd="0" presId="urn:microsoft.com/office/officeart/2005/8/layout/arrow2"/>
    <dgm:cxn modelId="{DC3A8361-9F11-4A43-88D9-12E23692446A}" type="presParOf" srcId="{BC0E1D2A-C9DF-43E8-B30D-18648CCA1E3F}" destId="{CB4EB505-E243-4051-B5CC-CD37052B4E30}" srcOrd="0" destOrd="0" presId="urn:microsoft.com/office/officeart/2005/8/layout/arrow2"/>
    <dgm:cxn modelId="{BFE5382D-7B87-426E-913F-10137E269C05}" type="presParOf" srcId="{BC0E1D2A-C9DF-43E8-B30D-18648CCA1E3F}" destId="{F3141745-C2B7-47FA-BFDA-D157A5D6C9CD}" srcOrd="1" destOrd="0" presId="urn:microsoft.com/office/officeart/2005/8/layout/arrow2"/>
  </dgm:cxnLst>
  <dgm:bg/>
  <dgm:whole>
    <a:ln w="6350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8BE4FE-D6C3-4A28-9FBD-B033AA1DA25A}">
      <dsp:nvSpPr>
        <dsp:cNvPr id="0" name=""/>
        <dsp:cNvSpPr/>
      </dsp:nvSpPr>
      <dsp:spPr>
        <a:xfrm>
          <a:off x="0" y="285760"/>
          <a:ext cx="9144000" cy="5715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4EB505-E243-4051-B5CC-CD37052B4E30}">
      <dsp:nvSpPr>
        <dsp:cNvPr id="0" name=""/>
        <dsp:cNvSpPr/>
      </dsp:nvSpPr>
      <dsp:spPr>
        <a:xfrm>
          <a:off x="928663" y="4357715"/>
          <a:ext cx="323482" cy="323475"/>
        </a:xfrm>
        <a:prstGeom prst="ellipse">
          <a:avLst/>
        </a:prstGeom>
        <a:solidFill>
          <a:srgbClr val="E67D26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141745-C2B7-47FA-BFDA-D157A5D6C9CD}">
      <dsp:nvSpPr>
        <dsp:cNvPr id="0" name=""/>
        <dsp:cNvSpPr/>
      </dsp:nvSpPr>
      <dsp:spPr>
        <a:xfrm>
          <a:off x="1943063" y="5643607"/>
          <a:ext cx="7200936" cy="360020"/>
        </a:xfrm>
        <a:prstGeom prst="round2DiagRect">
          <a:avLst/>
        </a:prstGeom>
        <a:noFill/>
        <a:ln w="31750">
          <a:solidFill>
            <a:srgbClr val="E67D26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854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Составление проекта бюджета (июль – 15 ноября)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60638" y="5661182"/>
        <a:ext cx="7165786" cy="324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0.13281</cdr:x>
      <cdr:y>0.0641</cdr:y>
    </cdr:from>
    <cdr:to>
      <cdr:x>0.25781</cdr:x>
      <cdr:y>0.11539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214414" y="357190"/>
          <a:ext cx="1143024" cy="2857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257 532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,2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0.53125</cdr:x>
      <cdr:y>0.08974</cdr:y>
    </cdr:from>
    <cdr:to>
      <cdr:x>0.65625</cdr:x>
      <cdr:y>0.14103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857749" y="500060"/>
          <a:ext cx="1143023" cy="2857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246 476,1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0.34374</cdr:x>
      <cdr:y>0.05128</cdr:y>
    </cdr:from>
    <cdr:to>
      <cdr:x>0.46875</cdr:x>
      <cdr:y>0.10257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143136" y="285755"/>
          <a:ext cx="1143136" cy="2857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267 808,0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0.73437</cdr:x>
      <cdr:y>0.08974</cdr:y>
    </cdr:from>
    <cdr:to>
      <cdr:x>0.85937</cdr:x>
      <cdr:y>0.14103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715079" y="500060"/>
          <a:ext cx="1143024" cy="2857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250 989,9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0.84375</cdr:x>
      <cdr:y>0.01282</cdr:y>
    </cdr:from>
    <cdr:to>
      <cdr:x>1</cdr:x>
      <cdr:y>0.08974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7715272" y="71438"/>
          <a:ext cx="1428728" cy="4286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r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Тыс.руб.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0.10403</cdr:x>
      <cdr:y>0.79774</cdr:y>
    </cdr:from>
    <cdr:to>
      <cdr:x>0.18348</cdr:x>
      <cdr:y>0.85179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935413" y="4445116"/>
          <a:ext cx="714383" cy="3011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14,5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0.06802</cdr:x>
      <cdr:y>0.59097</cdr:y>
    </cdr:from>
    <cdr:to>
      <cdr:x>0.13952</cdr:x>
      <cdr:y>0.64502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611603" y="3292988"/>
          <a:ext cx="642899" cy="3011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8,8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0.33229</cdr:x>
      <cdr:y>0.20329</cdr:y>
    </cdr:from>
    <cdr:to>
      <cdr:x>0.41968</cdr:x>
      <cdr:y>0.25734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987824" y="1132748"/>
          <a:ext cx="785776" cy="3011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7,6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0.33229</cdr:x>
      <cdr:y>0.38421</cdr:y>
    </cdr:from>
    <cdr:to>
      <cdr:x>0.41968</cdr:x>
      <cdr:y>0.43827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987824" y="2140860"/>
          <a:ext cx="785776" cy="3012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7,8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0.36432</cdr:x>
      <cdr:y>0.60389</cdr:y>
    </cdr:from>
    <cdr:to>
      <cdr:x>0.44376</cdr:x>
      <cdr:y>0.65794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3275856" y="3364996"/>
          <a:ext cx="714293" cy="3011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84,5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0.44441</cdr:x>
      <cdr:y>0.79774</cdr:y>
    </cdr:from>
    <cdr:to>
      <cdr:x>0.5318</cdr:x>
      <cdr:y>0.85179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3995936" y="4445116"/>
          <a:ext cx="785776" cy="3011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4,3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0.78171</cdr:x>
      <cdr:y>0.79774</cdr:y>
    </cdr:from>
    <cdr:to>
      <cdr:x>0.86116</cdr:x>
      <cdr:y>0.8518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7028863" y="4445116"/>
          <a:ext cx="714383" cy="3012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1,9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0.18814</cdr:x>
      <cdr:y>0.79774</cdr:y>
    </cdr:from>
    <cdr:to>
      <cdr:x>0.27553</cdr:x>
      <cdr:y>0.85179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1691680" y="4445116"/>
          <a:ext cx="785776" cy="3011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,5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0.12407</cdr:x>
      <cdr:y>0.60389</cdr:y>
    </cdr:from>
    <cdr:to>
      <cdr:x>0.20352</cdr:x>
      <cdr:y>0.65794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1115616" y="3364996"/>
          <a:ext cx="714382" cy="3011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6,7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0.05521</cdr:x>
      <cdr:y>0.38421</cdr:y>
    </cdr:from>
    <cdr:to>
      <cdr:x>0.13466</cdr:x>
      <cdr:y>0.43827</cdr:y>
    </cdr:to>
    <cdr:sp macro="" textlink="">
      <cdr:nvSpPr>
        <cdr:cNvPr id="12" name="Прямоугольник 11"/>
        <cdr:cNvSpPr/>
      </cdr:nvSpPr>
      <cdr:spPr>
        <a:xfrm xmlns:a="http://schemas.openxmlformats.org/drawingml/2006/main">
          <a:off x="496417" y="2140860"/>
          <a:ext cx="714383" cy="3012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2,1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0.06802</cdr:x>
      <cdr:y>0.19036</cdr:y>
    </cdr:from>
    <cdr:to>
      <cdr:x>0.13952</cdr:x>
      <cdr:y>0.24441</cdr:y>
    </cdr:to>
    <cdr:sp macro="" textlink="">
      <cdr:nvSpPr>
        <cdr:cNvPr id="13" name="Прямоугольник 12"/>
        <cdr:cNvSpPr/>
      </cdr:nvSpPr>
      <cdr:spPr>
        <a:xfrm xmlns:a="http://schemas.openxmlformats.org/drawingml/2006/main">
          <a:off x="611603" y="1060740"/>
          <a:ext cx="642899" cy="3011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2,2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0.88983</cdr:x>
      <cdr:y>0.79774</cdr:y>
    </cdr:from>
    <cdr:to>
      <cdr:x>0.96928</cdr:x>
      <cdr:y>0.8518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8001006" y="4445116"/>
          <a:ext cx="714383" cy="3012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0,8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99525-B183-4CE5-915D-FF057A7D41CF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79FDD-CEB2-4AB0-882A-EB26DF16C2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772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861EC-9F9C-44D9-87A2-6F8F91CD2CEE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99F51-A6B2-4EB9-B8F9-6E99422F1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515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C55B5-45BD-4690-95F2-C433BF49190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fo@syktyvdin.rkomi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vk.com/ibudget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1071538" y="214290"/>
            <a:ext cx="80724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МУНИЦИПАЛЬНОЕ ОБРАЗОВАНИЕ </a:t>
            </a:r>
            <a:br>
              <a:rPr lang="ru-RU" alt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МУНИЦИПАЛЬНОГО РАЙОНА «СЫКТЫВДИНСКИЙ»</a:t>
            </a:r>
            <a:r>
              <a:rPr lang="ru-RU" altLang="ru-RU" sz="2400" b="1" dirty="0" smtClean="0">
                <a:solidFill>
                  <a:srgbClr val="0066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altLang="ru-RU" sz="2400" b="1" dirty="0" smtClean="0">
                <a:solidFill>
                  <a:srgbClr val="0066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2071678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altLang="ru-RU" sz="48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БЮДЖЕТ ДЛЯ ГРАЖДАН К ПРОЕКТУ БЮДЖЕТА</a:t>
            </a:r>
          </a:p>
          <a:p>
            <a:pPr lvl="1" algn="ctr"/>
            <a:r>
              <a:rPr lang="ru-RU" altLang="ru-RU" sz="48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НА 2017 ГОД И ПЛАНОВЫЙ ПЕРИОД 2018 И 2019 ГОДОВ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8215338" cy="7246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НА 2017 И ПЛАНОВЫЙ ПЕРИОД 2018-2019 ГОДОВ</a:t>
            </a:r>
            <a:endParaRPr lang="ru-RU" sz="2400" dirty="0"/>
          </a:p>
        </p:txBody>
      </p:sp>
      <p:pic>
        <p:nvPicPr>
          <p:cNvPr id="4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928670"/>
          <a:ext cx="6500827" cy="5726028"/>
        </p:xfrm>
        <a:graphic>
          <a:graphicData uri="http://schemas.openxmlformats.org/drawingml/2006/table">
            <a:tbl>
              <a:tblPr/>
              <a:tblGrid>
                <a:gridCol w="2775634"/>
                <a:gridCol w="1022602"/>
                <a:gridCol w="876516"/>
                <a:gridCol w="956064"/>
                <a:gridCol w="870011"/>
              </a:tblGrid>
              <a:tr h="1978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Times New Roman"/>
                        </a:rPr>
                        <a:t>Наименование муниципальной программы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latin typeface="Times New Roman"/>
                        </a:rPr>
                        <a:t>Сумма, тыс.руб.</a:t>
                      </a:r>
                    </a:p>
                  </a:txBody>
                  <a:tcPr marL="5484" marR="5484" marT="54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73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latin typeface="Times New Roman"/>
                        </a:rPr>
                        <a:t>2016</a:t>
                      </a:r>
                      <a:r>
                        <a:rPr lang="ru-RU" sz="1800" b="1" i="0" u="none" strike="noStrike" dirty="0" smtClean="0">
                          <a:latin typeface="Times New Roman"/>
                        </a:rPr>
                        <a:t>      </a:t>
                      </a:r>
                      <a:r>
                        <a:rPr lang="ru-RU" sz="1300" b="1" i="0" u="none" strike="noStrike" dirty="0" smtClean="0">
                          <a:latin typeface="Times New Roman"/>
                        </a:rPr>
                        <a:t>(на</a:t>
                      </a:r>
                      <a:r>
                        <a:rPr lang="ru-RU" sz="1300" b="1" i="0" u="none" strike="noStrike" baseline="0" dirty="0" smtClean="0">
                          <a:latin typeface="Times New Roman"/>
                        </a:rPr>
                        <a:t> 1.01.2016)</a:t>
                      </a:r>
                      <a:endParaRPr lang="ru-RU" sz="13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Times New Roman"/>
                        </a:rPr>
                        <a:t>2017</a:t>
                      </a:r>
                    </a:p>
                  </a:txBody>
                  <a:tcPr marL="5484" marR="5484" marT="5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Times New Roman"/>
                        </a:rPr>
                        <a:t>2018</a:t>
                      </a:r>
                    </a:p>
                  </a:txBody>
                  <a:tcPr marL="5484" marR="5484" marT="5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Times New Roman"/>
                        </a:rPr>
                        <a:t>2019</a:t>
                      </a:r>
                    </a:p>
                  </a:txBody>
                  <a:tcPr marL="5484" marR="5484" marT="5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977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Развитие экономики на период до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2020г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Times New Roman"/>
                        </a:rPr>
                        <a:t>550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550,0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350,0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5910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Развитие жилья и </a:t>
                      </a:r>
                      <a:r>
                        <a:rPr lang="ru-RU" sz="1400" b="1" i="0" u="none" strike="noStrike" dirty="0" err="1">
                          <a:latin typeface="Times New Roman"/>
                        </a:rPr>
                        <a:t>жилищно</a:t>
                      </a:r>
                      <a:r>
                        <a:rPr lang="ru-RU" sz="1400" b="1" i="0" u="none" strike="noStrike" dirty="0">
                          <a:latin typeface="Times New Roman"/>
                        </a:rPr>
                        <a:t> - коммунального хозяйства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2F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34 576,9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2F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15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855,</a:t>
                      </a:r>
                      <a:r>
                        <a:rPr lang="en-US" sz="1400" b="1" i="0" u="none" strike="noStrike" dirty="0" smtClean="0">
                          <a:latin typeface="Times New Roman"/>
                        </a:rPr>
                        <a:t>6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2F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2F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2FAF"/>
                    </a:solidFill>
                  </a:tcPr>
                </a:tc>
              </a:tr>
              <a:tr h="339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Развитие образования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563 704,4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558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524,</a:t>
                      </a:r>
                      <a:r>
                        <a:rPr lang="en-US" sz="1400" b="1" i="0" u="none" strike="noStrike" dirty="0" smtClean="0">
                          <a:latin typeface="Times New Roman"/>
                        </a:rPr>
                        <a:t>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509 390,9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512 997,7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5043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Создание условий для развития социальной сферы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541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1 050,0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541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850,0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541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850,0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541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950,0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5419"/>
                    </a:solidFill>
                  </a:tcPr>
                </a:tc>
              </a:tr>
              <a:tr h="61015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Развитие культуры, физической культуры и спорта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106 502,4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107 169,5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97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462,</a:t>
                      </a:r>
                      <a:r>
                        <a:rPr lang="en-US" sz="1400" b="1" i="0" u="none" strike="noStrike" dirty="0" smtClean="0">
                          <a:latin typeface="Times New Roman"/>
                        </a:rPr>
                        <a:t>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98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428,</a:t>
                      </a:r>
                      <a:r>
                        <a:rPr lang="en-US" sz="1400" b="1" i="0" u="none" strike="noStrike" dirty="0" smtClean="0">
                          <a:latin typeface="Times New Roman"/>
                        </a:rPr>
                        <a:t>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5514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Развитие муниципального управления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9</a:t>
                      </a:r>
                      <a:r>
                        <a:rPr lang="ru-RU" sz="1400" b="1" i="0" u="none" strike="noStrike" baseline="0" dirty="0" smtClean="0"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922,7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9 772,5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9 116,2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8 574,6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287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Обеспечение безопасности населения и муниципального имущества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7D2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42 683,8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7D2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32 835,1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7D2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16 555,2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7D2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18</a:t>
                      </a:r>
                      <a:r>
                        <a:rPr lang="ru-RU" sz="1400" b="1" i="0" u="none" strike="noStrike" baseline="0" dirty="0" smtClean="0">
                          <a:latin typeface="Times New Roman"/>
                        </a:rPr>
                        <a:t> 377,5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7D26"/>
                    </a:solidFill>
                  </a:tcPr>
                </a:tc>
              </a:tr>
              <a:tr h="5857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latin typeface="Times New Roman"/>
                        </a:rPr>
                        <a:t>Непрограммные</a:t>
                      </a:r>
                      <a:r>
                        <a:rPr lang="ru-RU" sz="1400" b="1" i="0" u="none" strike="noStrike" dirty="0">
                          <a:latin typeface="Times New Roman"/>
                        </a:rPr>
                        <a:t> направления деятельности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5F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145 712,0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5F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145 624,5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5F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122 805,2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5F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122 607,3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5FCF"/>
                    </a:solidFill>
                  </a:tcPr>
                </a:tc>
              </a:tr>
              <a:tr h="668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latin typeface="Times New Roman"/>
                        </a:rPr>
                        <a:t>ИТОГО: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904</a:t>
                      </a:r>
                      <a:r>
                        <a:rPr lang="ru-RU" sz="1600" b="1" i="0" u="none" strike="noStrike" baseline="0" dirty="0" smtClean="0">
                          <a:latin typeface="Times New Roman"/>
                        </a:rPr>
                        <a:t> 702,2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871</a:t>
                      </a:r>
                      <a:r>
                        <a:rPr lang="ru-RU" sz="1600" b="1" i="0" u="none" strike="noStrike" baseline="0" dirty="0" smtClean="0">
                          <a:latin typeface="Times New Roman"/>
                        </a:rPr>
                        <a:t> 181,6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756 629,6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762</a:t>
                      </a:r>
                      <a:r>
                        <a:rPr lang="ru-RU" sz="1600" b="1" i="0" u="none" strike="noStrike" baseline="0" dirty="0" smtClean="0">
                          <a:latin typeface="Times New Roman"/>
                        </a:rPr>
                        <a:t> 135,5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868913195"/>
              </p:ext>
            </p:extLst>
          </p:nvPr>
        </p:nvGraphicFramePr>
        <p:xfrm>
          <a:off x="6500826" y="857232"/>
          <a:ext cx="2928926" cy="2817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074842814"/>
              </p:ext>
            </p:extLst>
          </p:nvPr>
        </p:nvGraphicFramePr>
        <p:xfrm>
          <a:off x="6500826" y="2571744"/>
          <a:ext cx="2857488" cy="2746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293506447"/>
              </p:ext>
            </p:extLst>
          </p:nvPr>
        </p:nvGraphicFramePr>
        <p:xfrm>
          <a:off x="6429388" y="4071942"/>
          <a:ext cx="2857488" cy="2786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8286776" y="2786058"/>
            <a:ext cx="85722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86776" y="4429132"/>
            <a:ext cx="85722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86776" y="6143644"/>
            <a:ext cx="85722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  <p:bldGraphic spid="9" grpId="0">
        <p:bldAsOne/>
      </p:bldGraphic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58138" cy="642942"/>
          </a:xfrm>
        </p:spPr>
        <p:txBody>
          <a:bodyPr anchor="ctr"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И РАСХОДЫ БЮДЖЕТА НА 2017 ГОД               НА 1 ЖИТЕЛЯ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00611578"/>
              </p:ext>
            </p:extLst>
          </p:nvPr>
        </p:nvGraphicFramePr>
        <p:xfrm>
          <a:off x="0" y="1714488"/>
          <a:ext cx="4495800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77372774"/>
              </p:ext>
            </p:extLst>
          </p:nvPr>
        </p:nvGraphicFramePr>
        <p:xfrm>
          <a:off x="4143372" y="1357298"/>
          <a:ext cx="5000628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>
            <a:off x="642910" y="857232"/>
            <a:ext cx="3571900" cy="571504"/>
          </a:xfrm>
          <a:prstGeom prst="roundRect">
            <a:avLst/>
          </a:prstGeom>
          <a:solidFill>
            <a:srgbClr val="8CB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ДОХОДЫ– 35 614,0 РУБЛЕЙ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(37 797,0 РУБЛЕЙ)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29190" y="857232"/>
            <a:ext cx="3571900" cy="571504"/>
          </a:xfrm>
          <a:prstGeom prst="roundRect">
            <a:avLst/>
          </a:prstGeom>
          <a:solidFill>
            <a:srgbClr val="8CB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– 36 153,0 РУБЛЯ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(37 797,0 РУБЛЕЙ)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58138" cy="653210"/>
          </a:xfrm>
        </p:spPr>
        <p:txBody>
          <a:bodyPr anchor="ctr"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МУНИЦИПАЛЬНЫЙ ДОЛГ БЮДЖЕТА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00034" y="1142984"/>
            <a:ext cx="2571768" cy="6429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муниципального долга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42844" y="1785926"/>
            <a:ext cx="3357586" cy="1285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1.01.2018 – 3 333,4 тыс.руб.;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1.01.2019 – 3 233,4 тыс.руб.;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1.01.2020 – 3 133,4 тыс.руб.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1472" y="3571876"/>
            <a:ext cx="2571768" cy="8572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Объем расходов на обслуживание муниципального долга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14282" y="4429132"/>
            <a:ext cx="3357586" cy="1357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2017 – 141,1 тыс.руб.;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2018 – 149,8 тыс.руб.;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2019 – 158,2 тыс.руб.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500562" y="928670"/>
            <a:ext cx="4143404" cy="78581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Муниципальный долг муниципального района возникает в силу осуществления заимствований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357686" y="1857364"/>
            <a:ext cx="4500594" cy="57150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ЗАИМСТВОВАНИЯ НЕОБХОДИМЫ ДЛЯ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5286380" y="2500306"/>
            <a:ext cx="642942" cy="785818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7286644" y="2500306"/>
            <a:ext cx="642942" cy="785818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72000" y="3357562"/>
            <a:ext cx="1928826" cy="7143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Финансирования дефицита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786578" y="3357562"/>
            <a:ext cx="1928826" cy="7143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Погашения долговых обязательств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авая фигурная скобка 23"/>
          <p:cNvSpPr/>
          <p:nvPr/>
        </p:nvSpPr>
        <p:spPr>
          <a:xfrm rot="5400000">
            <a:off x="6407458" y="2879426"/>
            <a:ext cx="468273" cy="2996181"/>
          </a:xfrm>
          <a:prstGeom prst="rightBrace">
            <a:avLst/>
          </a:prstGeom>
          <a:noFill/>
          <a:ln w="349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857752" y="4714884"/>
            <a:ext cx="3571900" cy="7858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заимствования подлежат учету в долговой книге муниципального района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357686" y="5500702"/>
            <a:ext cx="4500594" cy="1000132"/>
          </a:xfrm>
          <a:prstGeom prst="roundRect">
            <a:avLst/>
          </a:prstGeom>
          <a:noFill/>
          <a:ln w="317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Банковские кредиты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Бюджетные кредиты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Предоставление гарантий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6" grpId="0" animBg="1"/>
      <p:bldP spid="17" grpId="0" animBg="1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4778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Rectangle 2"/>
          <p:cNvSpPr>
            <a:spLocks noGrp="1"/>
          </p:cNvSpPr>
          <p:nvPr>
            <p:ph idx="4294967295"/>
          </p:nvPr>
        </p:nvSpPr>
        <p:spPr>
          <a:xfrm>
            <a:off x="285720" y="928670"/>
            <a:ext cx="8515352" cy="5643602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ru-RU" altLang="ru-RU" sz="4400" b="1" dirty="0" smtClean="0">
              <a:solidFill>
                <a:srgbClr val="CC66FF"/>
              </a:solidFill>
              <a:latin typeface="Times New Roman" pitchFamily="18" charset="0"/>
            </a:endParaRPr>
          </a:p>
          <a:p>
            <a:pPr algn="ctr">
              <a:buNone/>
            </a:pPr>
            <a:endParaRPr lang="ru-RU" altLang="ru-RU" sz="4400" b="1" dirty="0" smtClean="0">
              <a:solidFill>
                <a:srgbClr val="CC66FF"/>
              </a:solidFill>
              <a:latin typeface="Times New Roman" pitchFamily="18" charset="0"/>
            </a:endParaRPr>
          </a:p>
          <a:p>
            <a:pPr marL="45720" indent="0">
              <a:buNone/>
            </a:pP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168220</a:t>
            </a:r>
            <a:r>
              <a:rPr lang="en-US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Сыктывдинский район, с. Выльгорт,  ул. Домны </a:t>
            </a:r>
            <a:r>
              <a:rPr lang="ru-RU" altLang="ru-RU" sz="40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Каликовой</a:t>
            </a: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д.62</a:t>
            </a:r>
          </a:p>
          <a:p>
            <a:pPr>
              <a:buNone/>
            </a:pP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45720" indent="0">
              <a:buNone/>
            </a:pP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факс: (8 82130) 7-15-89; адрес электронной почты: </a:t>
            </a:r>
            <a:r>
              <a:rPr lang="ru-RU" altLang="ru-RU" sz="4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  <a:hlinkClick r:id="rId3"/>
              </a:rPr>
              <a:t>fo@syktyvdin.rkomi.ru</a:t>
            </a:r>
            <a:endParaRPr lang="ru-RU" altLang="ru-RU" sz="40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endParaRPr lang="ru-RU" altLang="ru-RU" sz="40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45720" indent="0">
              <a:buNone/>
            </a:pP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График работы  управления финансов администрации МО МР «Сыктывдинский»: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              с понедельника по четверг - с 8-45 до 17-15;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              пятница - с 8-45 до 15-45; суббота, воскресенье - выходные дни.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              обеденный перерыв - с 1</a:t>
            </a:r>
            <a:r>
              <a:rPr lang="en-US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-00 до 1</a:t>
            </a:r>
            <a:r>
              <a:rPr lang="en-US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4</a:t>
            </a: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-00.</a:t>
            </a:r>
          </a:p>
          <a:p>
            <a:endParaRPr lang="ru-RU" altLang="ru-RU" sz="40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45720" indent="0">
              <a:lnSpc>
                <a:spcPct val="120000"/>
              </a:lnSpc>
              <a:buNone/>
            </a:pP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Проект бюджета муниципального образования муниципального района «Сыктывдинский» на 2018 год и на плановый период 2019 и 2020 годов размещен на официальном сайте МО МР «Сыктывдинский»</a:t>
            </a:r>
            <a:r>
              <a:rPr lang="en-US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и  в сообществе </a:t>
            </a:r>
            <a:r>
              <a:rPr lang="ru-RU" altLang="ru-RU" sz="40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ВКонтакте</a:t>
            </a:r>
            <a:r>
              <a:rPr lang="ru-RU" altLang="ru-RU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  <a:hlinkClick r:id="rId4"/>
              </a:rPr>
              <a:t>https://vk.com/ibudget</a:t>
            </a:r>
            <a:r>
              <a:rPr lang="ru-RU" sz="4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altLang="ru-RU" sz="40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ru-RU" altLang="ru-RU" sz="4000" dirty="0" smtClean="0"/>
          </a:p>
        </p:txBody>
      </p:sp>
      <p:pic>
        <p:nvPicPr>
          <p:cNvPr id="6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785786" cy="785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85786" cy="785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0180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42844" y="2571744"/>
            <a:ext cx="8715436" cy="17859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СОСТАВЛЕНИЯ, УТВЕРЖДЕНИЯ И ИСПОЛНЕНИЯ БЮДЖЕТА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571480"/>
          <a:ext cx="9144000" cy="6286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Овал 15"/>
          <p:cNvSpPr/>
          <p:nvPr/>
        </p:nvSpPr>
        <p:spPr>
          <a:xfrm>
            <a:off x="1714480" y="4214818"/>
            <a:ext cx="357190" cy="35719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714612" y="3429000"/>
            <a:ext cx="500066" cy="500066"/>
          </a:xfrm>
          <a:prstGeom prst="ellipse">
            <a:avLst/>
          </a:prstGeom>
          <a:solidFill>
            <a:srgbClr val="AC265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214810" y="2714620"/>
            <a:ext cx="642942" cy="642942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857884" y="2071678"/>
            <a:ext cx="857256" cy="785818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500034" y="5786454"/>
            <a:ext cx="1143008" cy="1588"/>
          </a:xfrm>
          <a:prstGeom prst="line">
            <a:avLst/>
          </a:prstGeom>
          <a:ln w="31750">
            <a:solidFill>
              <a:srgbClr val="E67D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071538" y="6357958"/>
            <a:ext cx="857256" cy="1588"/>
          </a:xfrm>
          <a:prstGeom prst="line">
            <a:avLst/>
          </a:prstGeom>
          <a:ln w="31750">
            <a:solidFill>
              <a:srgbClr val="E67D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1215208" y="5214950"/>
            <a:ext cx="1285090" cy="794"/>
          </a:xfrm>
          <a:prstGeom prst="line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2428860" y="5715016"/>
            <a:ext cx="6858048" cy="357190"/>
          </a:xfrm>
          <a:prstGeom prst="rect">
            <a:avLst/>
          </a:prstGeom>
          <a:noFill/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Рассмотрение и утверждение проекта бюджета (15 ноября – 15 декабря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143240" y="5143512"/>
            <a:ext cx="6000760" cy="357190"/>
          </a:xfrm>
          <a:prstGeom prst="rect">
            <a:avLst/>
          </a:prstGeom>
          <a:noFill/>
          <a:ln w="31750">
            <a:solidFill>
              <a:srgbClr val="AC26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бюджета (1 января – 31 декабря)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786182" y="4572008"/>
            <a:ext cx="5357818" cy="357190"/>
          </a:xfrm>
          <a:prstGeom prst="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 за исполнением (1 января – 31 декабря)</a:t>
            </a:r>
          </a:p>
          <a:p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929058" y="3786190"/>
            <a:ext cx="5357850" cy="571504"/>
          </a:xfrm>
          <a:prstGeom prst="rect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Рассмотрение и утверждение годового отчета (передается администрацией в Совет не позднее 1 мая)</a:t>
            </a:r>
          </a:p>
          <a:p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2143505" y="4500173"/>
            <a:ext cx="1571636" cy="794"/>
          </a:xfrm>
          <a:prstGeom prst="line">
            <a:avLst/>
          </a:prstGeom>
          <a:ln w="31750">
            <a:solidFill>
              <a:srgbClr val="AC2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2749537" y="3893347"/>
            <a:ext cx="1643868" cy="794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5429653" y="2999975"/>
            <a:ext cx="1571636" cy="794"/>
          </a:xfrm>
          <a:prstGeom prst="line">
            <a:avLst/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857356" y="5857892"/>
            <a:ext cx="642942" cy="1588"/>
          </a:xfrm>
          <a:prstGeom prst="line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928926" y="5286388"/>
            <a:ext cx="214314" cy="1588"/>
          </a:xfrm>
          <a:prstGeom prst="line">
            <a:avLst/>
          </a:prstGeom>
          <a:ln w="31750">
            <a:solidFill>
              <a:srgbClr val="AC2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571868" y="4714884"/>
            <a:ext cx="214314" cy="1588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571868" y="3071810"/>
            <a:ext cx="857256" cy="1588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4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4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6" grpId="0" animBg="1"/>
      <p:bldP spid="17" grpId="0" animBg="1"/>
      <p:bldP spid="19" grpId="0" animBg="1"/>
      <p:bldP spid="20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074" name="Rectangle 2"/>
          <p:cNvSpPr>
            <a:spLocks noGrp="1"/>
          </p:cNvSpPr>
          <p:nvPr>
            <p:ph idx="1"/>
          </p:nvPr>
        </p:nvSpPr>
        <p:spPr>
          <a:xfrm>
            <a:off x="457200" y="214290"/>
            <a:ext cx="8362950" cy="6215106"/>
          </a:xfrm>
        </p:spPr>
        <p:txBody>
          <a:bodyPr/>
          <a:lstStyle/>
          <a:p>
            <a:pPr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ru-RU" alt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ОБЩИЕ ПАРАМЕТРЫ БЮДЖЕТА НА 2017 ГОД И ПЛАНОВЫЙ ПЕРИОД 2018-2019 ГОДОВ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Тыс.руб</a:t>
            </a:r>
            <a:r>
              <a:rPr lang="ru-RU" altLang="ru-RU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ru-RU" altLang="ru-RU" sz="1600" dirty="0" smtClean="0">
              <a:solidFill>
                <a:schemeClr val="tx1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b="1" dirty="0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6666"/>
                </a:solidFill>
                <a:latin typeface="Arial" charset="0"/>
              </a:rPr>
              <a:t>                                             </a:t>
            </a:r>
            <a:endParaRPr lang="ru-RU" altLang="ru-RU" sz="1600" b="1" dirty="0" smtClean="0">
              <a:solidFill>
                <a:srgbClr val="006666"/>
              </a:solidFill>
            </a:endParaRPr>
          </a:p>
        </p:txBody>
      </p:sp>
      <p:pic>
        <p:nvPicPr>
          <p:cNvPr id="7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129654610"/>
              </p:ext>
            </p:extLst>
          </p:nvPr>
        </p:nvGraphicFramePr>
        <p:xfrm>
          <a:off x="0" y="928670"/>
          <a:ext cx="9144000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series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58138" cy="78579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ДОХОДНОЙ ЧАСТИ БЮДЖЕТА НА 2017 ГОД И ПЛАНОВЫЙ ПЕРИОД 2018-2019 ГОДОВ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489124"/>
              </p:ext>
            </p:extLst>
          </p:nvPr>
        </p:nvGraphicFramePr>
        <p:xfrm>
          <a:off x="214282" y="928670"/>
          <a:ext cx="8643998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59632" y="1071546"/>
            <a:ext cx="1143008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947 210,6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59832" y="1357298"/>
            <a:ext cx="1143008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858 189,5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4048" y="1718929"/>
            <a:ext cx="1143008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756 629,7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04248" y="1704061"/>
            <a:ext cx="1143008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762 135,6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572396" y="928670"/>
            <a:ext cx="1143008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  <p:bldP spid="5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001056" cy="51033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ЗА 2016-2017 ГОДЫ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598279"/>
          <a:ext cx="9144000" cy="6164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6745"/>
                <a:gridCol w="698673"/>
                <a:gridCol w="663678"/>
                <a:gridCol w="884904"/>
              </a:tblGrid>
              <a:tr h="3518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 </a:t>
                      </a:r>
                    </a:p>
                  </a:txBody>
                  <a:tcPr marL="9525" marR="9525" marT="9525" marB="0" anchor="ctr"/>
                </a:tc>
              </a:tr>
              <a:tr h="2581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Дотации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98 340,5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49 781,4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-48 559,1  </a:t>
                      </a:r>
                    </a:p>
                  </a:txBody>
                  <a:tcPr marL="9525" marR="9525" marT="9525" marB="0" anchor="ctr"/>
                </a:tc>
              </a:tr>
              <a:tr h="3518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на обеспечение мероприятий по переселению граждан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за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счет средств Фонда содействия реформированию жилищно-коммунального хозяйства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30 337,9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7 282,9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-23 055,0  </a:t>
                      </a:r>
                    </a:p>
                  </a:txBody>
                  <a:tcPr marL="9525" marR="9525" marT="9525" marB="0" anchor="ctr"/>
                </a:tc>
              </a:tr>
              <a:tr h="1903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на обеспечение мероприятий по переселению граждан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за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счет средств бюджета РК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8 337,3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5 974,7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-2 362,6  </a:t>
                      </a:r>
                    </a:p>
                  </a:txBody>
                  <a:tcPr marL="9525" marR="9525" marT="9525" marB="0" anchor="ctr"/>
                </a:tc>
              </a:tr>
              <a:tr h="2033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субсидии (дороги, ледовые переправы, реализация малых проектов, летний отдых)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17 958,6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24 633,9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6 675,3  </a:t>
                      </a:r>
                    </a:p>
                  </a:txBody>
                  <a:tcPr marL="9525" marR="9525" marT="9525" marB="0" anchor="ctr"/>
                </a:tc>
              </a:tr>
              <a:tr h="2033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56 633,8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37 891,5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-18 742,3  </a:t>
                      </a:r>
                    </a:p>
                  </a:txBody>
                  <a:tcPr marL="9525" marR="9525" marT="9525" marB="0" anchor="ctr"/>
                </a:tc>
              </a:tr>
              <a:tr h="2033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государственную регистрацию актов гражданского состояния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134,6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134,6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  </a:t>
                      </a:r>
                    </a:p>
                  </a:txBody>
                  <a:tcPr marL="9525" marR="9525" marT="9525" marB="0" anchor="ctr"/>
                </a:tc>
              </a:tr>
              <a:tr h="2033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составление (изменение) списков кандидатов в присяжные заседатели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77,0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-77,0  </a:t>
                      </a:r>
                    </a:p>
                  </a:txBody>
                  <a:tcPr marL="9525" marR="9525" marT="9525" marB="0" anchor="ctr"/>
                </a:tc>
              </a:tr>
              <a:tr h="2033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осуществление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воинского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учета на территориях, где отсутствуют военные комиссариаты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2 198,8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2 204,4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5,6  </a:t>
                      </a:r>
                    </a:p>
                  </a:txBody>
                  <a:tcPr marL="9525" marR="9525" marT="9525" marB="0" anchor="ctr"/>
                </a:tc>
              </a:tr>
              <a:tr h="3487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выполнение передаваемых полномочий субъектов Российской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Федерации (приобретение жилья для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детей-сирот, компенсация на оплату жилого помещения, твердого топлива </a:t>
                      </a:r>
                      <a:r>
                        <a:rPr lang="ru-RU" sz="11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пед.работникам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29 328,2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20 649,0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-8 679,2  </a:t>
                      </a:r>
                    </a:p>
                  </a:txBody>
                  <a:tcPr marL="9525" marR="9525" marT="9525" marB="0" anchor="ctr"/>
                </a:tc>
              </a:tr>
              <a:tr h="5183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компенсацию части платы, взимаемой с родителей (законных представителей) за присмотр и уход за детьми, посещающими образовательные организации, реализующие образовательные программы дошкольного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9 191,7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9 125,6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-66,1  </a:t>
                      </a:r>
                    </a:p>
                  </a:txBody>
                  <a:tcPr marL="9525" marR="9525" marT="9525" marB="0" anchor="ctr"/>
                </a:tc>
              </a:tr>
              <a:tr h="3518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обеспечение жильем отдельных категорий граждан, установленных Федеральными законами от 12 января 1995 года № 5-ФЗ "О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ветеранах»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723,0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733,1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10,1  </a:t>
                      </a:r>
                    </a:p>
                  </a:txBody>
                  <a:tcPr marL="9525" marR="9525" marT="9525" marB="0" anchor="ctr"/>
                </a:tc>
              </a:tr>
              <a:tr h="3518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предоставление жилых помещений детям-сиротам и детям, оставшимся без попечения родителей, лицам из  их числа по договорам найма специализированных жилых помещений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2 750,4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-2 750,4  </a:t>
                      </a:r>
                    </a:p>
                  </a:txBody>
                  <a:tcPr marL="9525" marR="9525" marT="9525" marB="0" anchor="ctr"/>
                </a:tc>
              </a:tr>
              <a:tr h="1792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бюджетам на проведение Всероссийской сельскохозяйственной переписи в 2016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983,1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-983,1  </a:t>
                      </a:r>
                    </a:p>
                  </a:txBody>
                  <a:tcPr marL="9525" marR="9525" marT="9525" marB="0" anchor="ctr"/>
                </a:tc>
              </a:tr>
              <a:tr h="1792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реализацию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образовательными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учреждениями в РК основных общеобразовательных программ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449 941,7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443 466,9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-6 474,8  </a:t>
                      </a:r>
                    </a:p>
                  </a:txBody>
                  <a:tcPr marL="9525" marR="9525" marT="9525" marB="0" anchor="ctr"/>
                </a:tc>
              </a:tr>
              <a:tr h="1616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495 328,5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476 313,6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-19 014,9  </a:t>
                      </a:r>
                    </a:p>
                  </a:txBody>
                  <a:tcPr marL="9525" marR="9525" marT="9525" marB="0" anchor="ctr"/>
                </a:tc>
              </a:tr>
              <a:tr h="3518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трансферты, передаваемые бюджетам муниципальных районов из бюджетов поселений на осуществление части полномочий по решению вопросов местного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значения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500,9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-500,9  </a:t>
                      </a:r>
                    </a:p>
                  </a:txBody>
                  <a:tcPr marL="9525" marR="9525" marT="9525" marB="0" anchor="ctr"/>
                </a:tc>
              </a:tr>
              <a:tr h="1903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трансферты, передаваемые на комплектование книжных фондов библиотек 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7,7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-7,7  </a:t>
                      </a:r>
                    </a:p>
                  </a:txBody>
                  <a:tcPr marL="9525" marR="9525" marT="9525" marB="0" anchor="ctr"/>
                </a:tc>
              </a:tr>
              <a:tr h="159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трансферты, передаваемые на подключение общедоступных библиотек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РФ к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сети "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Интернет»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17,5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-17,5  </a:t>
                      </a:r>
                    </a:p>
                  </a:txBody>
                  <a:tcPr marL="9525" marR="9525" marT="9525" marB="0" anchor="ctr"/>
                </a:tc>
              </a:tr>
              <a:tr h="3518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трансферты, передаваемые на государственную поддержку лучших работников муниципальных учреждений культуры, находящихся на территориях сельских поселений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-50,0  </a:t>
                      </a:r>
                    </a:p>
                  </a:txBody>
                  <a:tcPr marL="9525" marR="9525" marT="9525" marB="0" anchor="ctr"/>
                </a:tc>
              </a:tr>
              <a:tr h="20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межбюджетные трансферты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(капремонт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жилых помещений ветеранам ВОВ, питание 1-4 классов)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12 174,3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-12 174,3  </a:t>
                      </a:r>
                    </a:p>
                  </a:txBody>
                  <a:tcPr marL="9525" marR="9525" marT="9525" marB="0" anchor="ctr"/>
                </a:tc>
              </a:tr>
              <a:tr h="1792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Иные межбюджетные трансферты всего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12 750,4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-12 750,4  </a:t>
                      </a:r>
                    </a:p>
                  </a:txBody>
                  <a:tcPr marL="9525" marR="9525" marT="9525" marB="0" anchor="ctr"/>
                </a:tc>
              </a:tr>
              <a:tr h="1852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безвозмездные поступления(возврат остатков, спонсорская помощь)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3 269,2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9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ДОХОДОВ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666 322,4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563 986,5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-99 066,7 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4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58138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НАЛОГОВЫХ ДОХОДОВ НА 2017 ГОД И ПЛАНОВЫЙ ПЕРИОД 2018-2019 ГОДОВ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595720"/>
              </p:ext>
            </p:extLst>
          </p:nvPr>
        </p:nvGraphicFramePr>
        <p:xfrm>
          <a:off x="0" y="1071546"/>
          <a:ext cx="9144000" cy="557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58138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НЕНАЛОГОВЫХ ДОХОДОВ НА 2017 ГОД И ПЛАНОВЫЙ ПЕРИОД 2018-2019 ГОДОВ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2578460"/>
              </p:ext>
            </p:extLst>
          </p:nvPr>
        </p:nvGraphicFramePr>
        <p:xfrm>
          <a:off x="0" y="928670"/>
          <a:ext cx="9144000" cy="5812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31640" y="1357298"/>
            <a:ext cx="100013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23 356,0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43240" y="1357298"/>
            <a:ext cx="100013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26 395,0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29190" y="1357298"/>
            <a:ext cx="100013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25 845,0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09645" y="1357298"/>
            <a:ext cx="1077065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25 795,0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15272" y="1000108"/>
            <a:ext cx="121444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28662" y="142852"/>
            <a:ext cx="7991500" cy="928694"/>
          </a:xfrm>
        </p:spPr>
        <p:txBody>
          <a:bodyPr>
            <a:noAutofit/>
          </a:bodyPr>
          <a:lstStyle/>
          <a:p>
            <a:pPr algn="ctr"/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ПРОГНОЗ БЕЗВОЗМЕЗДНЫХ ПОСТУПЛЕНИЙ ИЗ ВЫШЕСТОЯЩИХ БЮДЖЕТОВ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2017 ГОД И ПЛАНОВЫЙ ПЕРИОД 2018-2019</a:t>
            </a:r>
            <a:endParaRPr lang="ru-RU" sz="2400" dirty="0">
              <a:effectLst/>
            </a:endParaRPr>
          </a:p>
        </p:txBody>
      </p:sp>
      <p:pic>
        <p:nvPicPr>
          <p:cNvPr id="8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7715272" y="1071546"/>
            <a:ext cx="128585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110538"/>
              </p:ext>
            </p:extLst>
          </p:nvPr>
        </p:nvGraphicFramePr>
        <p:xfrm>
          <a:off x="0" y="1000108"/>
          <a:ext cx="8991600" cy="557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58138" cy="65321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РАСХОДНОЙ ЧАСТИ БЮДЖЕТА             НА 2017 ГОД</a:t>
            </a:r>
            <a:endParaRPr lang="ru-RU" sz="2400" dirty="0"/>
          </a:p>
        </p:txBody>
      </p:sp>
      <p:sp>
        <p:nvSpPr>
          <p:cNvPr id="6" name="Овал 5"/>
          <p:cNvSpPr/>
          <p:nvPr/>
        </p:nvSpPr>
        <p:spPr>
          <a:xfrm>
            <a:off x="3786182" y="5286388"/>
            <a:ext cx="1714512" cy="157161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МБТ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38 785,7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(36 140,7)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43174" y="5286388"/>
            <a:ext cx="1714512" cy="157161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35 226,5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(49 154,8)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929190" y="5143512"/>
            <a:ext cx="1928826" cy="1714488"/>
          </a:xfrm>
          <a:prstGeom prst="ellipse">
            <a:avLst/>
          </a:prstGeom>
          <a:solidFill>
            <a:srgbClr val="DD2FAF"/>
          </a:solidFill>
          <a:ln>
            <a:solidFill>
              <a:srgbClr val="DD2F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69 364,2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(69 357,1)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500562" y="4000504"/>
            <a:ext cx="1857388" cy="178595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 и спорт  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84 095,7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(86 201,2)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571736" y="3357562"/>
            <a:ext cx="2571768" cy="2428892"/>
          </a:xfrm>
          <a:prstGeom prst="ellipse">
            <a:avLst/>
          </a:prstGeom>
          <a:solidFill>
            <a:srgbClr val="E67D26"/>
          </a:solidFill>
          <a:ln>
            <a:solidFill>
              <a:srgbClr val="E67D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590 193,0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(605 971,3)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Овал 14"/>
          <p:cNvSpPr/>
          <p:nvPr/>
        </p:nvSpPr>
        <p:spPr>
          <a:xfrm>
            <a:off x="1357290" y="5357826"/>
            <a:ext cx="1714512" cy="1500174"/>
          </a:xfrm>
          <a:prstGeom prst="ellipse">
            <a:avLst/>
          </a:prstGeom>
          <a:solidFill>
            <a:srgbClr val="BD5419"/>
          </a:solidFill>
          <a:ln>
            <a:solidFill>
              <a:srgbClr val="BD54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Национальная  экономика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2 488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,2         (65 099,9)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928794" y="4643446"/>
            <a:ext cx="1357322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ЖКХ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18 624,1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(95 476,3)</a:t>
            </a:r>
          </a:p>
        </p:txBody>
      </p:sp>
      <p:graphicFrame>
        <p:nvGraphicFramePr>
          <p:cNvPr id="16386" name="Object 34"/>
          <p:cNvGraphicFramePr>
            <a:graphicFrameLocks noChangeAspect="1"/>
          </p:cNvGraphicFramePr>
          <p:nvPr/>
        </p:nvGraphicFramePr>
        <p:xfrm>
          <a:off x="714348" y="2500306"/>
          <a:ext cx="7143800" cy="535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r:id="rId4" imgW="0" imgH="0" progId="">
                  <p:embed/>
                </p:oleObj>
              </mc:Choice>
              <mc:Fallback>
                <p:oleObj r:id="rId4" imgW="0" imgH="0" progId="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2500306"/>
                        <a:ext cx="7143800" cy="535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2500298" y="4572008"/>
            <a:ext cx="3214710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871 181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,8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715272" y="1000108"/>
            <a:ext cx="1428728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15 0.01365 C 0.03994 -0.23427 -0.01094 -0.48242 -0.05504 -0.50763 C -0.09947 -0.5326 -0.15539 -0.2012 -0.17483 -0.13852 " pathEditMode="relative" rAng="0" ptsTypes="aaA">
                                      <p:cBhvr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00" y="-2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17 -0.13761 C 0.12639 -0.42716 0.0783 -0.71647 0.03646 -0.76827 C -0.00521 -0.82031 -0.05591 -0.50787 -0.07639 -0.45352 C -0.09653 -0.39802 -0.08455 -0.44011 -0.08646 -0.4371 " pathEditMode="relative" rAng="0" ptsTypes="aaaA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00" y="-3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04 -0.12581 C 0.0316 -0.45144 -0.01666 -0.77683 -0.04687 -0.85107 C -0.07725 -0.92507 -0.09184 -0.62211 -0.10156 -0.57239 C -0.11111 -0.52174 -0.10451 -0.5525 -0.10521 -0.54903 " pathEditMode="relative" rAng="0" ptsTypes="aaaA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00" y="-4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264 -0.108 L -0.07865 -0.6158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2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500"/>
                            </p:stCondLst>
                            <p:childTnLst>
                              <p:par>
                                <p:cTn id="4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306 0.00231 C -0.19046 -0.34158 -0.13768 -0.68478 -0.10625 -0.78215 C -0.07465 -0.87928 -0.06267 -0.61448 -0.05399 -0.5828 " pathEditMode="relative" rAng="0" ptsTypes="aaA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0" y="-4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500"/>
                            </p:stCondLst>
                            <p:childTnLst>
                              <p:par>
                                <p:cTn id="5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955 0.04949 C -0.06424 -0.20537 -0.01875 -0.4593 0.02326 -0.52012 C 0.0651 -0.58049 0.12222 -0.34852 0.14236 -0.31383 " pathEditMode="relative" rAng="0" ptsTypes="aaA">
                                      <p:cBhvr>
                                        <p:cTn id="5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00" y="-3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500"/>
                            </p:stCondLst>
                            <p:childTnLst>
                              <p:par>
                                <p:cTn id="5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72 -0.00254 C 0.13872 -0.29371 0.23889 -0.58511 0.30573 -0.59621 C 0.37257 -0.60708 0.41823 -0.15865 0.44046 -0.07169 " pathEditMode="relative" rAng="0" ptsTypes="aaA"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00" y="-3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7" grpId="1" animBg="1"/>
      <p:bldP spid="9" grpId="1" animBg="1"/>
      <p:bldP spid="10" grpId="1" animBg="1"/>
      <p:bldP spid="11" grpId="1" animBg="1"/>
      <p:bldP spid="15" grpId="1" animBg="1"/>
      <p:bldP spid="16" grpId="1" animBg="1"/>
      <p:bldP spid="18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2312</TotalTime>
  <Words>1090</Words>
  <Application>Microsoft Office PowerPoint</Application>
  <PresentationFormat>Экран (4:3)</PresentationFormat>
  <Paragraphs>293</Paragraphs>
  <Slides>14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Презентация PowerPoint</vt:lpstr>
      <vt:lpstr>ПОРЯДОК СОСТАВЛЕНИЯ, УТВЕРЖДЕНИЯ И ИСПОЛНЕНИЯ БЮДЖЕТА</vt:lpstr>
      <vt:lpstr> </vt:lpstr>
      <vt:lpstr>СТРУКТУРА ДОХОДНОЙ ЧАСТИ БЮДЖЕТА НА 2017 ГОД И ПЛАНОВЫЙ ПЕРИОД 2018-2019 ГОДОВ</vt:lpstr>
      <vt:lpstr>БЕЗВОЗМЕЗДНЫЕ ПОСТУПЛЕНИЯ ЗА 2016-2017 ГОДЫ</vt:lpstr>
      <vt:lpstr>СТРУКТУРА НАЛОГОВЫХ ДОХОДОВ НА 2017 ГОД И ПЛАНОВЫЙ ПЕРИОД 2018-2019 ГОДОВ </vt:lpstr>
      <vt:lpstr>СТРУКТУРА НЕНАЛОГОВЫХ ДОХОДОВ НА 2017 ГОД И ПЛАНОВЫЙ ПЕРИОД 2018-2019 ГОДОВ </vt:lpstr>
      <vt:lpstr>ПРОГНОЗ БЕЗВОЗМЕЗДНЫХ ПОСТУПЛЕНИЙ ИЗ ВЫШЕСТОЯЩИХ БЮДЖЕТОВ НА 2017 ГОД И ПЛАНОВЫЙ ПЕРИОД 2018-2019</vt:lpstr>
      <vt:lpstr>СТРУКТУРА РАСХОДНОЙ ЧАСТИ БЮДЖЕТА             НА 2017 ГОД</vt:lpstr>
      <vt:lpstr>МУНИЦИПАЛЬНЫЕ ПРОГРАММЫ НА 2017 И ПЛАНОВЫЙ ПЕРИОД 2018-2019 ГОДОВ</vt:lpstr>
      <vt:lpstr>ДОХОДЫ И РАСХОДЫ БЮДЖЕТА НА 2017 ГОД               НА 1 ЖИТЕЛЯ</vt:lpstr>
      <vt:lpstr>МУНИЦИПАЛЬНЫЙ ДОЛГ БЮДЖЕТА</vt:lpstr>
      <vt:lpstr>КОНТАКТНАЯ ИНФОРМАЦИЯ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PUSER27_1</dc:creator>
  <cp:lastModifiedBy>PUSER00_7</cp:lastModifiedBy>
  <cp:revision>240</cp:revision>
  <dcterms:modified xsi:type="dcterms:W3CDTF">2017-11-29T10:17:51Z</dcterms:modified>
</cp:coreProperties>
</file>