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3" r:id="rId5"/>
    <p:sldId id="269" r:id="rId6"/>
    <p:sldId id="257" r:id="rId7"/>
    <p:sldId id="264" r:id="rId8"/>
    <p:sldId id="266" r:id="rId9"/>
    <p:sldId id="283" r:id="rId10"/>
    <p:sldId id="267" r:id="rId11"/>
    <p:sldId id="286" r:id="rId12"/>
    <p:sldId id="265" r:id="rId13"/>
    <p:sldId id="268" r:id="rId14"/>
    <p:sldId id="258" r:id="rId15"/>
    <p:sldId id="28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7" r:id="rId2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5"/>
      <c:depthPercent val="100"/>
      <c:rAngAx val="1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37315545999651E-2"/>
          <c:y val="2.3201016128110798E-2"/>
          <c:w val="0.96883966895112528"/>
          <c:h val="0.792394584015911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15 000,0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1-D185-4672-8617-F418491570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88602826545391E-3"/>
                  <c:y val="0.312159126087308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1 627 816,4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5-4672-8617-F4184915705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5-4672-8617-F4184915705A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1627816.4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5-D185-4672-8617-F418491570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1 642 816,4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85-4672-8617-F4184915705A}"/>
                </c:ext>
              </c:extLst>
            </c:dLbl>
            <c:dLbl>
              <c:idx val="1"/>
              <c:layout>
                <c:manualLayout>
                  <c:x val="2.7886028265453909E-2"/>
                  <c:y val="-1.05459164218685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1 356 976,4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85-4672-8617-F4184915705A}"/>
                </c:ext>
              </c:extLst>
            </c:dLbl>
            <c:dLbl>
              <c:idx val="2"/>
              <c:layout>
                <c:manualLayout>
                  <c:x val="2.6491726852181215E-2"/>
                  <c:y val="-1.47642829906159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1 413 448,6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1642816.4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9-D185-4672-8617-F41849157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4404992"/>
        <c:axId val="54406528"/>
        <c:axId val="57307584"/>
      </c:bar3DChart>
      <c:catAx>
        <c:axId val="5440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600" b="1">
                <a:latin typeface="Calibri" pitchFamily="34" charset="0"/>
              </a:defRPr>
            </a:pPr>
            <a:endParaRPr lang="ru-RU"/>
          </a:p>
        </c:txPr>
        <c:crossAx val="54406528"/>
        <c:crosses val="autoZero"/>
        <c:auto val="1"/>
        <c:lblAlgn val="ctr"/>
        <c:lblOffset val="100"/>
        <c:noMultiLvlLbl val="0"/>
      </c:catAx>
      <c:valAx>
        <c:axId val="54406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404992"/>
        <c:crosses val="autoZero"/>
        <c:crossBetween val="between"/>
      </c:valAx>
      <c:serAx>
        <c:axId val="57307584"/>
        <c:scaling>
          <c:orientation val="minMax"/>
        </c:scaling>
        <c:delete val="1"/>
        <c:axPos val="b"/>
        <c:majorTickMark val="none"/>
        <c:minorTickMark val="none"/>
        <c:tickLblPos val="nextTo"/>
        <c:crossAx val="54406528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6941711746052"/>
          <c:y val="1.4934493182349556E-2"/>
          <c:w val="0.70976837170825868"/>
          <c:h val="0.521932057300432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29-4049-B218-14B8D08B90E0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29-4049-B218-14B8D08B90E0}"/>
              </c:ext>
            </c:extLst>
          </c:dPt>
          <c:dLbls>
            <c:dLbl>
              <c:idx val="0"/>
              <c:layout>
                <c:manualLayout>
                  <c:x val="-0.11156752581082068"/>
                  <c:y val="-2.417330910164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29-4049-B218-14B8D08B90E0}"/>
                </c:ext>
              </c:extLst>
            </c:dLbl>
            <c:dLbl>
              <c:idx val="1"/>
              <c:layout>
                <c:manualLayout>
                  <c:x val="0.17006390081382181"/>
                  <c:y val="-0.17030283672184576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51776,5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29-4049-B218-14B8D08B90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финансовая помощь от бюджетов других уровней</c:v>
                </c:pt>
              </c:strCache>
            </c:strRef>
          </c:cat>
          <c:val>
            <c:numRef>
              <c:f>Лист1!$B$2:$B$3</c:f>
              <c:numCache>
                <c:formatCode>#,##0.0_р_.</c:formatCode>
                <c:ptCount val="2"/>
                <c:pt idx="0">
                  <c:v>15118.2</c:v>
                </c:pt>
                <c:pt idx="1">
                  <c:v>51776.5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29-4049-B218-14B8D08B9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7.3048474870439001E-2"/>
          <c:y val="0.64393943790656771"/>
          <c:w val="0.81460677625167888"/>
          <c:h val="0.25242813059085389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43214184958787"/>
          <c:y val="0.12898649735435697"/>
          <c:w val="0.78573324696886115"/>
          <c:h val="0.419046101013651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69-42C0-B031-FBF919D58C77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69-42C0-B031-FBF919D58C77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B69-42C0-B031-FBF919D58C77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B69-42C0-B031-FBF919D58C77}"/>
              </c:ext>
            </c:extLst>
          </c:dPt>
          <c:dPt>
            <c:idx val="4"/>
            <c:bubble3D val="0"/>
            <c:spPr>
              <a:solidFill>
                <a:srgbClr val="A45AB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B69-42C0-B031-FBF919D58C77}"/>
              </c:ext>
            </c:extLst>
          </c:dPt>
          <c:dPt>
            <c:idx val="5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B69-42C0-B031-FBF919D58C77}"/>
              </c:ext>
            </c:extLst>
          </c:dPt>
          <c:dPt>
            <c:idx val="6"/>
            <c:bubble3D val="0"/>
            <c:spPr>
              <a:solidFill>
                <a:schemeClr val="tx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B69-42C0-B031-FBF919D58C7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42396,9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69-42C0-B031-FBF919D58C77}"/>
                </c:ext>
              </c:extLst>
            </c:dLbl>
            <c:dLbl>
              <c:idx val="6"/>
              <c:layout>
                <c:manualLayout>
                  <c:x val="0.1675993986948372"/>
                  <c:y val="8.8972286661349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69-42C0-B031-FBF919D58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культура и спорт</c:v>
                </c:pt>
                <c:pt idx="2">
                  <c:v>социальная политика</c:v>
                </c:pt>
                <c:pt idx="3">
                  <c:v>ЖКХ</c:v>
                </c:pt>
                <c:pt idx="4">
                  <c:v>национальная экономика</c:v>
                </c:pt>
                <c:pt idx="5">
                  <c:v>обеспечение деятельности ОМСУ</c:v>
                </c:pt>
                <c:pt idx="6">
                  <c:v>иные вопросы</c:v>
                </c:pt>
              </c:strCache>
            </c:strRef>
          </c:cat>
          <c:val>
            <c:numRef>
              <c:f>Лист1!$B$2:$B$8</c:f>
              <c:numCache>
                <c:formatCode>#,##0.0_р_.</c:formatCode>
                <c:ptCount val="7"/>
                <c:pt idx="0">
                  <c:v>42396.9</c:v>
                </c:pt>
                <c:pt idx="1">
                  <c:v>5738.3</c:v>
                </c:pt>
                <c:pt idx="2">
                  <c:v>2518.1999999999998</c:v>
                </c:pt>
                <c:pt idx="3">
                  <c:v>7297.9</c:v>
                </c:pt>
                <c:pt idx="4">
                  <c:v>2767.9</c:v>
                </c:pt>
                <c:pt idx="5">
                  <c:v>4793.3</c:v>
                </c:pt>
                <c:pt idx="6">
                  <c:v>1998.6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B69-42C0-B031-FBF919D58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8526330379130209E-2"/>
          <c:y val="0.56903109438918065"/>
          <c:w val="0.9375084283801367"/>
          <c:h val="0.43096890561081935"/>
        </c:manualLayout>
      </c:layout>
      <c:overlay val="0"/>
      <c:txPr>
        <a:bodyPr/>
        <a:lstStyle/>
        <a:p>
          <a:pPr>
            <a:defRPr sz="20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5"/>
      <c:depthPercent val="100"/>
      <c:rAngAx val="1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37315545999651E-2"/>
          <c:y val="2.3201016128110798E-2"/>
          <c:w val="0.96883966895112528"/>
          <c:h val="0.792394584015911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15 000,0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1-D185-4672-8617-F418491570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88602826545391E-3"/>
                  <c:y val="0.312159126087308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1 627 816,4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5-4672-8617-F4184915705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5-4672-8617-F4184915705A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1627816.4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5-D185-4672-8617-F418491570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1 642 816,4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85-4672-8617-F4184915705A}"/>
                </c:ext>
              </c:extLst>
            </c:dLbl>
            <c:dLbl>
              <c:idx val="1"/>
              <c:layout>
                <c:manualLayout>
                  <c:x val="2.7886028265453909E-2"/>
                  <c:y val="-1.05459164218685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1 356 976,4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85-4672-8617-F4184915705A}"/>
                </c:ext>
              </c:extLst>
            </c:dLbl>
            <c:dLbl>
              <c:idx val="2"/>
              <c:layout>
                <c:manualLayout>
                  <c:x val="2.6491726852181215E-2"/>
                  <c:y val="-1.47642829906159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1 413 448,6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1642816.4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9-D185-4672-8617-F41849157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7943040"/>
        <c:axId val="107944576"/>
        <c:axId val="107938688"/>
      </c:bar3DChart>
      <c:catAx>
        <c:axId val="10794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600" b="1">
                <a:latin typeface="Calibri" pitchFamily="34" charset="0"/>
              </a:defRPr>
            </a:pPr>
            <a:endParaRPr lang="ru-RU"/>
          </a:p>
        </c:txPr>
        <c:crossAx val="107944576"/>
        <c:crosses val="autoZero"/>
        <c:auto val="1"/>
        <c:lblAlgn val="ctr"/>
        <c:lblOffset val="100"/>
        <c:noMultiLvlLbl val="0"/>
      </c:catAx>
      <c:valAx>
        <c:axId val="107944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7943040"/>
        <c:crosses val="autoZero"/>
        <c:crossBetween val="between"/>
      </c:valAx>
      <c:serAx>
        <c:axId val="107938688"/>
        <c:scaling>
          <c:orientation val="minMax"/>
        </c:scaling>
        <c:delete val="1"/>
        <c:axPos val="b"/>
        <c:majorTickMark val="none"/>
        <c:minorTickMark val="none"/>
        <c:tickLblPos val="nextTo"/>
        <c:crossAx val="107944576"/>
        <c:crosses val="autoZero"/>
      </c:ser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4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"/>
          <c:y val="2.1891713586809185E-2"/>
          <c:w val="0.99197044960790115"/>
          <c:h val="0.767467064488882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sx="1000" sy="1000" rotWithShape="0">
                <a:srgbClr val="000000"/>
              </a:outerShdw>
            </a:effectLst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sx="1000" sy="1000" rotWithShape="0">
                  <a:srgbClr val="000000"/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>
                <a:bevelT w="0" h="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67-4733-8E80-79878B0CF0B5}"/>
              </c:ext>
            </c:extLst>
          </c:dPt>
          <c:dLbls>
            <c:dLbl>
              <c:idx val="0"/>
              <c:layout>
                <c:manualLayout>
                  <c:x val="1.124285500854909E-2"/>
                  <c:y val="2.20123408056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67-4733-8E80-79878B0CF0B5}"/>
                </c:ext>
              </c:extLst>
            </c:dLbl>
            <c:dLbl>
              <c:idx val="1"/>
              <c:layout>
                <c:manualLayout>
                  <c:x val="8.4325562607555291E-3"/>
                  <c:y val="1.9418860241414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67-4733-8E80-79878B0CF0B5}"/>
                </c:ext>
              </c:extLst>
            </c:dLbl>
            <c:dLbl>
              <c:idx val="2"/>
              <c:layout>
                <c:manualLayout>
                  <c:x val="1.1242965676374079E-2"/>
                  <c:y val="1.7670039266199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67-4733-8E80-79878B0C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16653.5</c:v>
                </c:pt>
                <c:pt idx="1">
                  <c:v>9315.1</c:v>
                </c:pt>
                <c:pt idx="2">
                  <c:v>9128.1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67-4733-8E80-79878B0CF0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8105200834435402E-3"/>
                  <c:y val="9.432081939625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67-4733-8E80-79878B0CF0B5}"/>
                </c:ext>
              </c:extLst>
            </c:dLbl>
            <c:dLbl>
              <c:idx val="1"/>
              <c:layout>
                <c:manualLayout>
                  <c:x val="0"/>
                  <c:y val="9.7517633250331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67-4733-8E80-79878B0CF0B5}"/>
                </c:ext>
              </c:extLst>
            </c:dLbl>
            <c:dLbl>
              <c:idx val="2"/>
              <c:layout>
                <c:manualLayout>
                  <c:x val="1.4054120092566852E-3"/>
                  <c:y val="0.12139950261776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67-4733-8E80-79878B0CF0B5}"/>
                </c:ext>
              </c:extLst>
            </c:dLbl>
            <c:spPr>
              <a:scene3d>
                <a:camera prst="orthographicFront"/>
                <a:lightRig rig="threePt" dir="t"/>
              </a:scene3d>
              <a:sp3d prstMaterial="dkEdge"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_-* #,##0.0_р_._-;\-* #,##0.0_р_._-;_-* "-"?_р_._-;_-@_-</c:formatCode>
                <c:ptCount val="3"/>
                <c:pt idx="0">
                  <c:v>350736.1</c:v>
                </c:pt>
                <c:pt idx="1">
                  <c:v>394487.9</c:v>
                </c:pt>
                <c:pt idx="2">
                  <c:v>407738.6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967-4733-8E80-79878B0CF0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6967-4733-8E80-79878B0CF0B5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6967-4733-8E80-79878B0CF0B5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6967-4733-8E80-79878B0CF0B5}"/>
              </c:ext>
            </c:extLst>
          </c:dPt>
          <c:dLbls>
            <c:dLbl>
              <c:idx val="0"/>
              <c:layout>
                <c:manualLayout>
                  <c:x val="8.4325562607555291E-3"/>
                  <c:y val="0.19624340888787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67-4733-8E80-79878B0CF0B5}"/>
                </c:ext>
              </c:extLst>
            </c:dLbl>
            <c:dLbl>
              <c:idx val="1"/>
              <c:layout>
                <c:manualLayout>
                  <c:x val="5.621648037026741E-3"/>
                  <c:y val="0.11144872371466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67-4733-8E80-79878B0CF0B5}"/>
                </c:ext>
              </c:extLst>
            </c:dLbl>
            <c:dLbl>
              <c:idx val="2"/>
              <c:layout>
                <c:manualLayout>
                  <c:x val="5.621648037026741E-3"/>
                  <c:y val="0.14528137198518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67-4733-8E80-79878B0C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solidFill>
                      <a:schemeClr val="tx1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_-* #,##0.0_р_._-;\-* #,##0.0_р_._-;_-* "-"?_р_._-;_-@_-</c:formatCode>
                <c:ptCount val="3"/>
                <c:pt idx="0">
                  <c:v>1260426.8</c:v>
                </c:pt>
                <c:pt idx="1">
                  <c:v>953173.4</c:v>
                </c:pt>
                <c:pt idx="2">
                  <c:v>996581.9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967-4733-8E80-79878B0CF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60562816"/>
        <c:axId val="60580992"/>
        <c:axId val="58793472"/>
      </c:bar3DChart>
      <c:catAx>
        <c:axId val="6056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60580992"/>
        <c:crosses val="autoZero"/>
        <c:auto val="1"/>
        <c:lblAlgn val="ctr"/>
        <c:lblOffset val="100"/>
        <c:noMultiLvlLbl val="0"/>
      </c:catAx>
      <c:valAx>
        <c:axId val="60580992"/>
        <c:scaling>
          <c:orientation val="minMax"/>
        </c:scaling>
        <c:delete val="0"/>
        <c:axPos val="l"/>
        <c:numFmt formatCode="_-* #,##0.0_р_._-;\-* #,##0.0_р_._-;_-* &quot;-&quot;?_р_._-;_-@_-" sourceLinked="1"/>
        <c:majorTickMark val="none"/>
        <c:minorTickMark val="none"/>
        <c:tickLblPos val="none"/>
        <c:spPr>
          <a:ln w="9525">
            <a:noFill/>
          </a:ln>
        </c:spPr>
        <c:crossAx val="60562816"/>
        <c:crosses val="autoZero"/>
        <c:crossBetween val="between"/>
      </c:valAx>
      <c:serAx>
        <c:axId val="58793472"/>
        <c:scaling>
          <c:orientation val="minMax"/>
        </c:scaling>
        <c:delete val="1"/>
        <c:axPos val="b"/>
        <c:majorTickMark val="out"/>
        <c:minorTickMark val="none"/>
        <c:tickLblPos val="nextTo"/>
        <c:crossAx val="60580992"/>
        <c:crosses val="autoZero"/>
      </c:serAx>
    </c:plotArea>
    <c:legend>
      <c:legendPos val="b"/>
      <c:layout>
        <c:manualLayout>
          <c:xMode val="edge"/>
          <c:yMode val="edge"/>
          <c:x val="1.5867876221048428E-3"/>
          <c:y val="0.90279765757097574"/>
          <c:w val="0.99841321237789515"/>
          <c:h val="8.52614077453102E-2"/>
        </c:manualLayout>
      </c:layout>
      <c:overlay val="0"/>
      <c:spPr>
        <a:ln>
          <a:noFill/>
        </a:ln>
      </c:spPr>
      <c:txPr>
        <a:bodyPr/>
        <a:lstStyle/>
        <a:p>
          <a:pPr>
            <a:defRPr sz="20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effectLst/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0592673660311"/>
          <c:y val="4.9409537382363554E-2"/>
          <c:w val="0.71929407326339689"/>
          <c:h val="0.880910455704501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272132.2</c:v>
                </c:pt>
                <c:pt idx="1">
                  <c:v>21262.6</c:v>
                </c:pt>
                <c:pt idx="2">
                  <c:v>4000</c:v>
                </c:pt>
                <c:pt idx="3">
                  <c:v>53341.3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BE-41CE-A9DD-FC32F8D5A6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314578.3</c:v>
                </c:pt>
                <c:pt idx="1">
                  <c:v>22549.599999999999</c:v>
                </c:pt>
                <c:pt idx="2">
                  <c:v>4000</c:v>
                </c:pt>
                <c:pt idx="3">
                  <c:v>53360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BE-41CE-A9DD-FC32F8D5A65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A45AB6"/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327822</c:v>
                </c:pt>
                <c:pt idx="1">
                  <c:v>22549.599999999999</c:v>
                </c:pt>
                <c:pt idx="2">
                  <c:v>4000</c:v>
                </c:pt>
                <c:pt idx="3">
                  <c:v>53367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BE-41CE-A9DD-FC32F8D5A6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92"/>
        <c:axId val="63697280"/>
        <c:axId val="63698816"/>
      </c:barChart>
      <c:catAx>
        <c:axId val="636972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63698816"/>
        <c:crosses val="autoZero"/>
        <c:auto val="1"/>
        <c:lblAlgn val="ctr"/>
        <c:lblOffset val="100"/>
        <c:noMultiLvlLbl val="0"/>
      </c:catAx>
      <c:valAx>
        <c:axId val="636988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3697280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B h="6350"/>
        </a:sp3d>
      </c:spPr>
    </c:plotArea>
    <c:legend>
      <c:legendPos val="t"/>
      <c:layout>
        <c:manualLayout>
          <c:xMode val="edge"/>
          <c:yMode val="edge"/>
          <c:x val="0.22966033224189378"/>
          <c:y val="0.93632509289524546"/>
          <c:w val="0.75034806298944523"/>
          <c:h val="5.5235056348801048E-2"/>
        </c:manualLayout>
      </c:layout>
      <c:overlay val="0"/>
      <c:txPr>
        <a:bodyPr/>
        <a:lstStyle/>
        <a:p>
          <a:pPr>
            <a:defRPr sz="24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85028366023831E-2"/>
          <c:y val="3.538140071157405E-2"/>
          <c:w val="0.8256953304471546"/>
          <c:h val="0.6971447616931453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0098575516698861"/>
                  <c:y val="3.226267542088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6718644164985254E-2"/>
                  <c:y val="6.88270408978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2323075213866E-2"/>
                  <c:y val="6.2374505813717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5339980145575228E-3"/>
                  <c:y val="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#,##0.0_р_.</c:formatCode>
                <c:ptCount val="5"/>
                <c:pt idx="0">
                  <c:v>319512.3</c:v>
                </c:pt>
                <c:pt idx="1">
                  <c:v>319512.3</c:v>
                </c:pt>
                <c:pt idx="2">
                  <c:v>272132.2</c:v>
                </c:pt>
                <c:pt idx="3">
                  <c:v>314578.3</c:v>
                </c:pt>
                <c:pt idx="4">
                  <c:v>327822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ln w="38100"/>
          </c:spPr>
          <c:marker>
            <c:symbol val="square"/>
            <c:size val="10"/>
          </c:marker>
          <c:dLbls>
            <c:dLbl>
              <c:idx val="0"/>
              <c:layout>
                <c:manualLayout>
                  <c:x val="-0.13938863423777287"/>
                  <c:y val="-2.1508450280592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203988087345137E-2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912662033967604E-2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9357605252532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#,##0.0_р_.</c:formatCode>
                <c:ptCount val="5"/>
                <c:pt idx="0">
                  <c:v>18377.400000000001</c:v>
                </c:pt>
                <c:pt idx="1">
                  <c:v>24988.5</c:v>
                </c:pt>
                <c:pt idx="2">
                  <c:v>21262.6</c:v>
                </c:pt>
                <c:pt idx="3">
                  <c:v>22549.599999999999</c:v>
                </c:pt>
                <c:pt idx="4">
                  <c:v>22549.599999999999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ln w="38100"/>
          </c:spPr>
          <c:marker>
            <c:symbol val="triangle"/>
            <c:size val="10"/>
            <c:spPr>
              <a:ln w="12700"/>
            </c:spPr>
          </c:marker>
          <c:dLbls>
            <c:dLbl>
              <c:idx val="0"/>
              <c:layout>
                <c:manualLayout>
                  <c:x val="-6.6849651114033931E-2"/>
                  <c:y val="-5.8072815757598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558325060656343E-2"/>
                  <c:y val="-5.8072815757598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2323075213866E-2"/>
                  <c:y val="-5.8072815757598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713659055803833E-2"/>
                  <c:y val="-4.5167745589243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912662033967448E-2"/>
                  <c:y val="-3.2262675420888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#,##0.0_р_.</c:formatCode>
                <c:ptCount val="5"/>
                <c:pt idx="0">
                  <c:v>45284.7</c:v>
                </c:pt>
                <c:pt idx="1">
                  <c:v>55284.7</c:v>
                </c:pt>
                <c:pt idx="2">
                  <c:v>53341.3</c:v>
                </c:pt>
                <c:pt idx="3">
                  <c:v>53360</c:v>
                </c:pt>
                <c:pt idx="4">
                  <c:v>53367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ln w="38100"/>
          </c:spPr>
          <c:marker>
            <c:symbol val="x"/>
            <c:size val="10"/>
          </c:marker>
          <c:dLbls>
            <c:dLbl>
              <c:idx val="0"/>
              <c:layout>
                <c:manualLayout>
                  <c:x val="-9.9563310169837761E-3"/>
                  <c:y val="1.935760525253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339980145575228E-3"/>
                  <c:y val="2.796098536476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69105045675928E-2"/>
                  <c:y val="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669990072786565E-3"/>
                  <c:y val="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Лист1!$E$2:$E$6</c:f>
              <c:numCache>
                <c:formatCode>#,##0.0_р_.</c:formatCode>
                <c:ptCount val="5"/>
                <c:pt idx="0">
                  <c:v>3650</c:v>
                </c:pt>
                <c:pt idx="1">
                  <c:v>3650</c:v>
                </c:pt>
                <c:pt idx="2">
                  <c:v>4000</c:v>
                </c:pt>
                <c:pt idx="3">
                  <c:v>4000</c:v>
                </c:pt>
                <c:pt idx="4">
                  <c:v>4000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38176"/>
        <c:axId val="63975808"/>
      </c:lineChart>
      <c:catAx>
        <c:axId val="6073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63975808"/>
        <c:crosses val="autoZero"/>
        <c:auto val="1"/>
        <c:lblAlgn val="ctr"/>
        <c:lblOffset val="100"/>
        <c:noMultiLvlLbl val="0"/>
      </c:catAx>
      <c:valAx>
        <c:axId val="63975808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extTo"/>
        <c:crossAx val="60738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6482836595391843"/>
          <c:w val="0.98297433797678391"/>
          <c:h val="0.12226656387772634"/>
        </c:manualLayout>
      </c:layout>
      <c:overlay val="0"/>
      <c:txPr>
        <a:bodyPr/>
        <a:lstStyle/>
        <a:p>
          <a:pPr>
            <a:defRPr sz="22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36348739028997"/>
          <c:y val="4.9409537382363554E-2"/>
          <c:w val="0.67763651260971003"/>
          <c:h val="0.880910455704501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12340</c:v>
                </c:pt>
                <c:pt idx="1">
                  <c:v>3600</c:v>
                </c:pt>
                <c:pt idx="2">
                  <c:v>422</c:v>
                </c:pt>
                <c:pt idx="3">
                  <c:v>291.5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4-4214-9D83-E6378FFF52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5390</c:v>
                </c:pt>
                <c:pt idx="1">
                  <c:v>3200</c:v>
                </c:pt>
                <c:pt idx="2">
                  <c:v>422</c:v>
                </c:pt>
                <c:pt idx="3">
                  <c:v>303.10000000000002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4-4214-9D83-E6378FFF523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A45AB6"/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5390</c:v>
                </c:pt>
                <c:pt idx="1">
                  <c:v>3000</c:v>
                </c:pt>
                <c:pt idx="2">
                  <c:v>422</c:v>
                </c:pt>
                <c:pt idx="3">
                  <c:v>316.10000000000002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4-4214-9D83-E6378FFF52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92"/>
        <c:axId val="64132224"/>
        <c:axId val="64133760"/>
      </c:barChart>
      <c:catAx>
        <c:axId val="64132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64133760"/>
        <c:crosses val="autoZero"/>
        <c:auto val="1"/>
        <c:lblAlgn val="ctr"/>
        <c:lblOffset val="100"/>
        <c:noMultiLvlLbl val="0"/>
      </c:catAx>
      <c:valAx>
        <c:axId val="641337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4132224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B h="6350"/>
        </a:sp3d>
      </c:spPr>
    </c:plotArea>
    <c:legend>
      <c:legendPos val="t"/>
      <c:layout>
        <c:manualLayout>
          <c:xMode val="edge"/>
          <c:yMode val="edge"/>
          <c:x val="0.28939828818303343"/>
          <c:y val="0.93632509289524546"/>
          <c:w val="0.70987553802265702"/>
          <c:h val="6.3674862403112362E-2"/>
        </c:manualLayout>
      </c:layout>
      <c:overlay val="0"/>
      <c:txPr>
        <a:bodyPr/>
        <a:lstStyle/>
        <a:p>
          <a:pPr>
            <a:defRPr sz="24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7336335389258E-2"/>
          <c:y val="3.5381343693134226E-2"/>
          <c:w val="0.90250131257817234"/>
          <c:h val="0.6156792653383484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земли</c:v>
                </c:pt>
              </c:strCache>
            </c:strRef>
          </c:tx>
          <c:spPr>
            <a:ln w="38100"/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479226322523304"/>
                  <c:y val="3.0178412471673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869105045675928E-2"/>
                  <c:y val="-5.897858892789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14656077640117E-2"/>
                  <c:y val="-7.1018050001181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5339980145575228E-3"/>
                  <c:y val="-4.585367262644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#,##0.0_р_.</c:formatCode>
                <c:ptCount val="5"/>
                <c:pt idx="0">
                  <c:v>15490</c:v>
                </c:pt>
                <c:pt idx="1">
                  <c:v>15490</c:v>
                </c:pt>
                <c:pt idx="2">
                  <c:v>12340</c:v>
                </c:pt>
                <c:pt idx="3">
                  <c:v>5390</c:v>
                </c:pt>
                <c:pt idx="4">
                  <c:v>5390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spPr>
            <a:ln w="38100"/>
          </c:spPr>
          <c:marker>
            <c:symbol val="square"/>
            <c:size val="10"/>
            <c:spPr>
              <a:solidFill>
                <a:srgbClr val="A45AB6"/>
              </a:solidFill>
            </c:spPr>
          </c:marker>
          <c:dLbls>
            <c:dLbl>
              <c:idx val="0"/>
              <c:layout>
                <c:manualLayout>
                  <c:x val="-6.1160319104328911E-2"/>
                  <c:y val="-6.6762881698181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5427430106332271E-2"/>
                  <c:y val="2.011013415399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14656077640173E-2"/>
                  <c:y val="-4.000035448794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713659055803833E-2"/>
                  <c:y val="-2.9179609853189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#,##0.0_р_.</c:formatCode>
                <c:ptCount val="5"/>
                <c:pt idx="0">
                  <c:v>4000</c:v>
                </c:pt>
                <c:pt idx="1">
                  <c:v>4000</c:v>
                </c:pt>
                <c:pt idx="2">
                  <c:v>3600</c:v>
                </c:pt>
                <c:pt idx="3">
                  <c:v>3200</c:v>
                </c:pt>
                <c:pt idx="4">
                  <c:v>3000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 и санкции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triangle"/>
            <c:size val="10"/>
            <c:spPr>
              <a:solidFill>
                <a:srgbClr val="FFC000"/>
              </a:solidFill>
              <a:ln w="12700"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6.1160319104328911E-2"/>
                  <c:y val="4.6710181103095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89332009705015E-2"/>
                  <c:y val="-3.6978893373284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912662033967552E-2"/>
                  <c:y val="-2.91938631894348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936989080066376E-2"/>
                  <c:y val="-4.08714084652088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781655084918983E-2"/>
                  <c:y val="-2.91938631894348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#,##0.0_р_.</c:formatCode>
                <c:ptCount val="5"/>
                <c:pt idx="0">
                  <c:v>3600</c:v>
                </c:pt>
                <c:pt idx="1">
                  <c:v>5955</c:v>
                </c:pt>
                <c:pt idx="2">
                  <c:v>700</c:v>
                </c:pt>
                <c:pt idx="3">
                  <c:v>700</c:v>
                </c:pt>
                <c:pt idx="4">
                  <c:v>700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рессурсами</c:v>
                </c:pt>
              </c:strCache>
            </c:strRef>
          </c:tx>
          <c:spPr>
            <a:ln w="38100">
              <a:solidFill>
                <a:schemeClr val="bg2">
                  <a:lumMod val="50000"/>
                </a:schemeClr>
              </a:solidFill>
            </a:ln>
          </c:spPr>
          <c:marker>
            <c:symbol val="x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0951964118682152"/>
                  <c:y val="1.935766783691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446660048525073E-3"/>
                  <c:y val="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1441761568779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116650121312687E-3"/>
                  <c:y val="1.5569907119072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2333002426358E-3"/>
                  <c:y val="2.724760564347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Лист1!$E$2:$E$6</c:f>
              <c:numCache>
                <c:formatCode>#,##0.0_р_.</c:formatCode>
                <c:ptCount val="5"/>
                <c:pt idx="0">
                  <c:v>318</c:v>
                </c:pt>
                <c:pt idx="1">
                  <c:v>318</c:v>
                </c:pt>
                <c:pt idx="2">
                  <c:v>291.5</c:v>
                </c:pt>
                <c:pt idx="3">
                  <c:v>303.10000000000002</c:v>
                </c:pt>
                <c:pt idx="4">
                  <c:v>316.10000000000002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036224"/>
        <c:axId val="64091264"/>
      </c:lineChart>
      <c:catAx>
        <c:axId val="640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64091264"/>
        <c:crosses val="autoZero"/>
        <c:auto val="1"/>
        <c:lblAlgn val="ctr"/>
        <c:lblOffset val="100"/>
        <c:noMultiLvlLbl val="0"/>
      </c:catAx>
      <c:valAx>
        <c:axId val="64091264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extTo"/>
        <c:crossAx val="64036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9169963499990514"/>
          <c:w val="0.98297433797678391"/>
          <c:h val="0.19539529483173956"/>
        </c:manualLayout>
      </c:layout>
      <c:overlay val="0"/>
      <c:txPr>
        <a:bodyPr/>
        <a:lstStyle/>
        <a:p>
          <a:pPr>
            <a:defRPr sz="22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38034711694E-2"/>
          <c:y val="2.1865236684013488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372-4BD8-85CB-2A209E1FEBF4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372-4BD8-85CB-2A209E1FEBF4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372-4BD8-85CB-2A209E1FEBF4}"/>
              </c:ext>
            </c:extLst>
          </c:dPt>
          <c:dLbls>
            <c:dLbl>
              <c:idx val="1"/>
              <c:layout>
                <c:manualLayout>
                  <c:x val="-9.4432234432234433E-2"/>
                  <c:y val="-8.1551138995374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72-4BD8-85CB-2A209E1FE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6.1</c:v>
                </c:pt>
                <c:pt idx="1">
                  <c:v>37.700000000000003</c:v>
                </c:pt>
                <c:pt idx="2">
                  <c:v>56.2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372-4BD8-85CB-2A209E1FE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278200830362E-2"/>
          <c:y val="2.1865236684013471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98C-4D7B-96A4-3A3CC1F3A513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98C-4D7B-96A4-3A3CC1F3A513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98C-4D7B-96A4-3A3CC1F3A513}"/>
              </c:ext>
            </c:extLst>
          </c:dPt>
          <c:dLbls>
            <c:dLbl>
              <c:idx val="1"/>
              <c:layout>
                <c:manualLayout>
                  <c:x val="-0.23139946370179604"/>
                  <c:y val="9.3086510583692814E-2"/>
                </c:manualLayout>
              </c:layout>
              <c:spPr/>
              <c:txPr>
                <a:bodyPr/>
                <a:lstStyle/>
                <a:p>
                  <a:pPr>
                    <a:defRPr sz="2200">
                      <a:latin typeface="Calibri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8C-4D7B-96A4-3A3CC1F3A513}"/>
                </c:ext>
              </c:extLst>
            </c:dLbl>
            <c:dLbl>
              <c:idx val="2"/>
              <c:layout>
                <c:manualLayout>
                  <c:x val="9.9397183742133799E-2"/>
                  <c:y val="-0.24157815358693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8C-4D7B-96A4-3A3CC1F3A51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0.03</c:v>
                </c:pt>
                <c:pt idx="1">
                  <c:v>23.57</c:v>
                </c:pt>
                <c:pt idx="2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98C-4D7B-96A4-3A3CC1F3A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38034711694E-2"/>
          <c:y val="2.1865236684013488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8A0-499C-9A3C-A4B9AD60FC50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8A0-499C-9A3C-A4B9AD60FC50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8A0-499C-9A3C-A4B9AD60FC50}"/>
              </c:ext>
            </c:extLst>
          </c:dPt>
          <c:dLbls>
            <c:dLbl>
              <c:idx val="1"/>
              <c:layout>
                <c:manualLayout>
                  <c:x val="-0.1940247403315172"/>
                  <c:y val="9.1042311815491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0-499C-9A3C-A4B9AD60FC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7.0000000000000007E-2</c:v>
                </c:pt>
                <c:pt idx="1">
                  <c:v>24.03</c:v>
                </c:pt>
                <c:pt idx="2">
                  <c:v>75.900000000000006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8A0-499C-9A3C-A4B9AD60F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8/layout/VerticalCurvedList" loCatId="list" qsTypeId="urn:microsoft.com/office/officeart/2005/8/quickstyle/3d6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финансовое обеспечение дорожной деятельности в отношении автомобильных дорог общего пользования</a:t>
          </a: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247D814-8402-43CE-B6EA-C86F953D7F7A}">
      <dgm:prSet phldrT="[Текст]"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Доходы от уплаты акцизов на автомобильный бензин, дизельное топливо, моторные масла</a:t>
          </a: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03DAE1FC-8500-4B1D-AE3D-DB5864AC880B}">
      <dgm:prSet phldrT="[Текст]" custT="1"/>
      <dgm:spPr/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оборудование и содержание зимних автомобильных дорог</a:t>
          </a:r>
          <a:endParaRPr lang="ru-RU" sz="25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387727E-D2C4-44EE-A6ED-9AEFC92586E4}">
      <dgm:prSet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Субсидии на приведение в нормативное состояние автомобильных дорог и улиц в населенных пунктах </a:t>
          </a:r>
        </a:p>
      </dgm:t>
    </dgm:pt>
    <dgm:pt modelId="{59B175D9-3552-466A-8DF5-AED075F81513}" type="parTrans" cxnId="{23DD562F-08D5-4743-AC78-D5F797B0ACA8}">
      <dgm:prSet/>
      <dgm:spPr/>
      <dgm:t>
        <a:bodyPr/>
        <a:lstStyle/>
        <a:p>
          <a:endParaRPr lang="ru-RU"/>
        </a:p>
      </dgm:t>
    </dgm:pt>
    <dgm:pt modelId="{8110A51B-7825-4BF6-9193-0970A39744A4}" type="sibTrans" cxnId="{23DD562F-08D5-4743-AC78-D5F797B0ACA8}">
      <dgm:prSet/>
      <dgm:spPr/>
      <dgm:t>
        <a:bodyPr/>
        <a:lstStyle/>
        <a:p>
          <a:endParaRPr lang="ru-RU"/>
        </a:p>
      </dgm:t>
    </dgm:pt>
    <dgm:pt modelId="{904ABDC5-1B0C-406A-B9C6-19BC9B478F56}" type="pres">
      <dgm:prSet presAssocID="{43ADDF28-84FA-4575-AC5D-17A0A7CE7C6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6F78EA-BC08-4E83-8B1F-13FD9539CBDE}" type="pres">
      <dgm:prSet presAssocID="{43ADDF28-84FA-4575-AC5D-17A0A7CE7C62}" presName="Name1" presStyleCnt="0"/>
      <dgm:spPr/>
    </dgm:pt>
    <dgm:pt modelId="{5D05477D-C349-4F61-AAC9-BFB88F04F990}" type="pres">
      <dgm:prSet presAssocID="{43ADDF28-84FA-4575-AC5D-17A0A7CE7C62}" presName="cycle" presStyleCnt="0"/>
      <dgm:spPr/>
    </dgm:pt>
    <dgm:pt modelId="{30D269FF-4B69-487B-AB4E-73EFC94B8747}" type="pres">
      <dgm:prSet presAssocID="{43ADDF28-84FA-4575-AC5D-17A0A7CE7C62}" presName="srcNode" presStyleLbl="node1" presStyleIdx="0" presStyleCnt="4"/>
      <dgm:spPr/>
    </dgm:pt>
    <dgm:pt modelId="{78D16C61-8B3D-4BA6-8FD9-DB2BA43F2B3C}" type="pres">
      <dgm:prSet presAssocID="{43ADDF28-84FA-4575-AC5D-17A0A7CE7C62}" presName="conn" presStyleLbl="parChTrans1D2" presStyleIdx="0" presStyleCnt="1" custScaleY="114344"/>
      <dgm:spPr/>
      <dgm:t>
        <a:bodyPr/>
        <a:lstStyle/>
        <a:p>
          <a:endParaRPr lang="ru-RU"/>
        </a:p>
      </dgm:t>
    </dgm:pt>
    <dgm:pt modelId="{EA75F9C3-ECE3-4BC2-BCAC-7FDD39EB7ECB}" type="pres">
      <dgm:prSet presAssocID="{43ADDF28-84FA-4575-AC5D-17A0A7CE7C62}" presName="extraNode" presStyleLbl="node1" presStyleIdx="0" presStyleCnt="4"/>
      <dgm:spPr/>
    </dgm:pt>
    <dgm:pt modelId="{8FB3264B-CF97-4CAC-A043-7318C3D29DCE}" type="pres">
      <dgm:prSet presAssocID="{43ADDF28-84FA-4575-AC5D-17A0A7CE7C62}" presName="dstNode" presStyleLbl="node1" presStyleIdx="0" presStyleCnt="4"/>
      <dgm:spPr/>
    </dgm:pt>
    <dgm:pt modelId="{323E6259-258B-4E34-ACE0-441EFC66A322}" type="pres">
      <dgm:prSet presAssocID="{6312BA53-CC1B-4A51-9A44-3EFF139960FF}" presName="text_1" presStyleLbl="node1" presStyleIdx="0" presStyleCnt="4" custScaleX="94914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AC539-06C5-40B1-9561-6706F73075DB}" type="pres">
      <dgm:prSet presAssocID="{6312BA53-CC1B-4A51-9A44-3EFF139960FF}" presName="accent_1" presStyleCnt="0"/>
      <dgm:spPr/>
    </dgm:pt>
    <dgm:pt modelId="{EB9F4337-BE84-4C4B-98BA-9AFAA3A5A84C}" type="pres">
      <dgm:prSet presAssocID="{6312BA53-CC1B-4A51-9A44-3EFF139960FF}" presName="accentRepeatNode" presStyleLbl="solidFgAcc1" presStyleIdx="0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  <dgm:pt modelId="{624861D9-66A8-42B1-817C-6CD039BEB0D3}" type="pres">
      <dgm:prSet presAssocID="{9247D814-8402-43CE-B6EA-C86F953D7F7A}" presName="text_2" presStyleLbl="node1" presStyleIdx="1" presStyleCnt="4" custScaleX="95178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3477B-18A9-48AE-89E9-349F162AED43}" type="pres">
      <dgm:prSet presAssocID="{9247D814-8402-43CE-B6EA-C86F953D7F7A}" presName="accent_2" presStyleCnt="0"/>
      <dgm:spPr/>
    </dgm:pt>
    <dgm:pt modelId="{37C658E5-2915-4089-A827-F5B153E47069}" type="pres">
      <dgm:prSet presAssocID="{9247D814-8402-43CE-B6EA-C86F953D7F7A}" presName="accentRepeatNode" presStyleLbl="solidFgAcc1" presStyleIdx="1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  <dgm:pt modelId="{C503B137-2328-428A-9EEF-5B738F22765B}" type="pres">
      <dgm:prSet presAssocID="{9387727E-D2C4-44EE-A6ED-9AEFC92586E4}" presName="text_3" presStyleLbl="node1" presStyleIdx="2" presStyleCnt="4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A64D9-3CC0-47D8-A192-77370E0A9F16}" type="pres">
      <dgm:prSet presAssocID="{9387727E-D2C4-44EE-A6ED-9AEFC92586E4}" presName="accent_3" presStyleCnt="0"/>
      <dgm:spPr/>
    </dgm:pt>
    <dgm:pt modelId="{9448736B-C5C3-453F-BEE4-FF1D51FEC9A4}" type="pres">
      <dgm:prSet presAssocID="{9387727E-D2C4-44EE-A6ED-9AEFC92586E4}" presName="accentRepeatNode" presStyleLbl="solidFgAcc1" presStyleIdx="2" presStyleCnt="4"/>
      <dgm:spPr>
        <a:solidFill>
          <a:schemeClr val="accent4">
            <a:lumMod val="60000"/>
            <a:lumOff val="40000"/>
          </a:schemeClr>
        </a:solidFill>
      </dgm:spPr>
    </dgm:pt>
    <dgm:pt modelId="{040B3BB6-3DF9-4154-8A47-60E72D134E0E}" type="pres">
      <dgm:prSet presAssocID="{03DAE1FC-8500-4B1D-AE3D-DB5864AC880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AE684-A998-43A5-A1C4-5AC166D042ED}" type="pres">
      <dgm:prSet presAssocID="{03DAE1FC-8500-4B1D-AE3D-DB5864AC880B}" presName="accent_4" presStyleCnt="0"/>
      <dgm:spPr/>
    </dgm:pt>
    <dgm:pt modelId="{B23C2FF1-A863-4E76-A225-F6CA5FC885F8}" type="pres">
      <dgm:prSet presAssocID="{03DAE1FC-8500-4B1D-AE3D-DB5864AC880B}" presName="accentRepeatNode" presStyleLbl="solidFgAcc1" presStyleIdx="3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</dgm:ptLst>
  <dgm:cxnLst>
    <dgm:cxn modelId="{4269D899-6137-4B11-96FF-4FC7A286CB7E}" srcId="{43ADDF28-84FA-4575-AC5D-17A0A7CE7C62}" destId="{03DAE1FC-8500-4B1D-AE3D-DB5864AC880B}" srcOrd="3" destOrd="0" parTransId="{DEA32F95-4121-40A9-B6A7-FA5B7566271E}" sibTransId="{DD938CA1-9677-450E-ACFE-90195DC3671B}"/>
    <dgm:cxn modelId="{23DD562F-08D5-4743-AC78-D5F797B0ACA8}" srcId="{43ADDF28-84FA-4575-AC5D-17A0A7CE7C62}" destId="{9387727E-D2C4-44EE-A6ED-9AEFC92586E4}" srcOrd="2" destOrd="0" parTransId="{59B175D9-3552-466A-8DF5-AED075F81513}" sibTransId="{8110A51B-7825-4BF6-9193-0970A39744A4}"/>
    <dgm:cxn modelId="{3D99E62C-0D87-4CCB-BB83-62C2BDA67BEC}" type="presOf" srcId="{77FF4767-8B52-4339-BA3C-993333D6D8AF}" destId="{78D16C61-8B3D-4BA6-8FD9-DB2BA43F2B3C}" srcOrd="0" destOrd="0" presId="urn:microsoft.com/office/officeart/2008/layout/VerticalCurvedList"/>
    <dgm:cxn modelId="{1FB047DE-A870-402B-BCFB-781FA449CADE}" type="presOf" srcId="{9247D814-8402-43CE-B6EA-C86F953D7F7A}" destId="{624861D9-66A8-42B1-817C-6CD039BEB0D3}" srcOrd="0" destOrd="0" presId="urn:microsoft.com/office/officeart/2008/layout/VerticalCurvedList"/>
    <dgm:cxn modelId="{6F75F015-DEAD-48B0-B6B6-8A50101B47BA}" type="presOf" srcId="{43ADDF28-84FA-4575-AC5D-17A0A7CE7C62}" destId="{904ABDC5-1B0C-406A-B9C6-19BC9B478F56}" srcOrd="0" destOrd="0" presId="urn:microsoft.com/office/officeart/2008/layout/VerticalCurvedList"/>
    <dgm:cxn modelId="{E3DA02F7-8645-4BE1-B229-70380EB48FE8}" type="presOf" srcId="{03DAE1FC-8500-4B1D-AE3D-DB5864AC880B}" destId="{040B3BB6-3DF9-4154-8A47-60E72D134E0E}" srcOrd="0" destOrd="0" presId="urn:microsoft.com/office/officeart/2008/layout/VerticalCurvedList"/>
    <dgm:cxn modelId="{85A6AEB0-0884-47F8-95E5-57321519EEA4}" type="presOf" srcId="{6312BA53-CC1B-4A51-9A44-3EFF139960FF}" destId="{323E6259-258B-4E34-ACE0-441EFC66A322}" srcOrd="0" destOrd="0" presId="urn:microsoft.com/office/officeart/2008/layout/VerticalCurvedList"/>
    <dgm:cxn modelId="{06EB2018-AEA4-4D88-BD46-3491BA5BDE9D}" type="presOf" srcId="{9387727E-D2C4-44EE-A6ED-9AEFC92586E4}" destId="{C503B137-2328-428A-9EEF-5B738F22765B}" srcOrd="0" destOrd="0" presId="urn:microsoft.com/office/officeart/2008/layout/VerticalCurvedList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301CF12B-69B5-43DA-A4AF-CCDC91A20928}" type="presParOf" srcId="{904ABDC5-1B0C-406A-B9C6-19BC9B478F56}" destId="{C36F78EA-BC08-4E83-8B1F-13FD9539CBDE}" srcOrd="0" destOrd="0" presId="urn:microsoft.com/office/officeart/2008/layout/VerticalCurvedList"/>
    <dgm:cxn modelId="{675CF03B-92DA-4B1B-B18B-96E784A1901F}" type="presParOf" srcId="{C36F78EA-BC08-4E83-8B1F-13FD9539CBDE}" destId="{5D05477D-C349-4F61-AAC9-BFB88F04F990}" srcOrd="0" destOrd="0" presId="urn:microsoft.com/office/officeart/2008/layout/VerticalCurvedList"/>
    <dgm:cxn modelId="{3C73ED36-124C-4844-8329-3E261A615A0B}" type="presParOf" srcId="{5D05477D-C349-4F61-AAC9-BFB88F04F990}" destId="{30D269FF-4B69-487B-AB4E-73EFC94B8747}" srcOrd="0" destOrd="0" presId="urn:microsoft.com/office/officeart/2008/layout/VerticalCurvedList"/>
    <dgm:cxn modelId="{FE655797-C92F-4A71-9FFC-53E03F692F9F}" type="presParOf" srcId="{5D05477D-C349-4F61-AAC9-BFB88F04F990}" destId="{78D16C61-8B3D-4BA6-8FD9-DB2BA43F2B3C}" srcOrd="1" destOrd="0" presId="urn:microsoft.com/office/officeart/2008/layout/VerticalCurvedList"/>
    <dgm:cxn modelId="{3C282D50-D0E2-423A-BE53-4355F147FFBD}" type="presParOf" srcId="{5D05477D-C349-4F61-AAC9-BFB88F04F990}" destId="{EA75F9C3-ECE3-4BC2-BCAC-7FDD39EB7ECB}" srcOrd="2" destOrd="0" presId="urn:microsoft.com/office/officeart/2008/layout/VerticalCurvedList"/>
    <dgm:cxn modelId="{47E25904-40DF-4734-A97F-E7534ECE392F}" type="presParOf" srcId="{5D05477D-C349-4F61-AAC9-BFB88F04F990}" destId="{8FB3264B-CF97-4CAC-A043-7318C3D29DCE}" srcOrd="3" destOrd="0" presId="urn:microsoft.com/office/officeart/2008/layout/VerticalCurvedList"/>
    <dgm:cxn modelId="{AFB4ADFE-686B-49C4-B1A4-6BB4AD1DD38C}" type="presParOf" srcId="{C36F78EA-BC08-4E83-8B1F-13FD9539CBDE}" destId="{323E6259-258B-4E34-ACE0-441EFC66A322}" srcOrd="1" destOrd="0" presId="urn:microsoft.com/office/officeart/2008/layout/VerticalCurvedList"/>
    <dgm:cxn modelId="{7DDF38AC-09CB-40A3-9268-A93F97C6CDD5}" type="presParOf" srcId="{C36F78EA-BC08-4E83-8B1F-13FD9539CBDE}" destId="{7D6AC539-06C5-40B1-9561-6706F73075DB}" srcOrd="2" destOrd="0" presId="urn:microsoft.com/office/officeart/2008/layout/VerticalCurvedList"/>
    <dgm:cxn modelId="{150BA91E-F982-4BAA-8F96-0826491279E2}" type="presParOf" srcId="{7D6AC539-06C5-40B1-9561-6706F73075DB}" destId="{EB9F4337-BE84-4C4B-98BA-9AFAA3A5A84C}" srcOrd="0" destOrd="0" presId="urn:microsoft.com/office/officeart/2008/layout/VerticalCurvedList"/>
    <dgm:cxn modelId="{C249293E-790A-4374-92BD-24ECB6198617}" type="presParOf" srcId="{C36F78EA-BC08-4E83-8B1F-13FD9539CBDE}" destId="{624861D9-66A8-42B1-817C-6CD039BEB0D3}" srcOrd="3" destOrd="0" presId="urn:microsoft.com/office/officeart/2008/layout/VerticalCurvedList"/>
    <dgm:cxn modelId="{15C9BEA6-D013-42E0-B3A2-130D80456CCD}" type="presParOf" srcId="{C36F78EA-BC08-4E83-8B1F-13FD9539CBDE}" destId="{CFB3477B-18A9-48AE-89E9-349F162AED43}" srcOrd="4" destOrd="0" presId="urn:microsoft.com/office/officeart/2008/layout/VerticalCurvedList"/>
    <dgm:cxn modelId="{3D1CCB45-953A-4883-892C-BC2C3D42951A}" type="presParOf" srcId="{CFB3477B-18A9-48AE-89E9-349F162AED43}" destId="{37C658E5-2915-4089-A827-F5B153E47069}" srcOrd="0" destOrd="0" presId="urn:microsoft.com/office/officeart/2008/layout/VerticalCurvedList"/>
    <dgm:cxn modelId="{4F5F6ABF-FBE5-4C33-B3EC-EF49D52EA123}" type="presParOf" srcId="{C36F78EA-BC08-4E83-8B1F-13FD9539CBDE}" destId="{C503B137-2328-428A-9EEF-5B738F22765B}" srcOrd="5" destOrd="0" presId="urn:microsoft.com/office/officeart/2008/layout/VerticalCurvedList"/>
    <dgm:cxn modelId="{6CD90368-63B7-4127-A381-0782B7E4B759}" type="presParOf" srcId="{C36F78EA-BC08-4E83-8B1F-13FD9539CBDE}" destId="{D32A64D9-3CC0-47D8-A192-77370E0A9F16}" srcOrd="6" destOrd="0" presId="urn:microsoft.com/office/officeart/2008/layout/VerticalCurvedList"/>
    <dgm:cxn modelId="{A0717575-9113-4A4A-A35B-331DAE09DF3C}" type="presParOf" srcId="{D32A64D9-3CC0-47D8-A192-77370E0A9F16}" destId="{9448736B-C5C3-453F-BEE4-FF1D51FEC9A4}" srcOrd="0" destOrd="0" presId="urn:microsoft.com/office/officeart/2008/layout/VerticalCurvedList"/>
    <dgm:cxn modelId="{FB124778-0CBF-4C27-A244-4753EB99A693}" type="presParOf" srcId="{C36F78EA-BC08-4E83-8B1F-13FD9539CBDE}" destId="{040B3BB6-3DF9-4154-8A47-60E72D134E0E}" srcOrd="7" destOrd="0" presId="urn:microsoft.com/office/officeart/2008/layout/VerticalCurvedList"/>
    <dgm:cxn modelId="{383C512F-32A3-4754-ADEF-442673071C7F}" type="presParOf" srcId="{C36F78EA-BC08-4E83-8B1F-13FD9539CBDE}" destId="{4ADAE684-A998-43A5-A1C4-5AC166D042ED}" srcOrd="8" destOrd="0" presId="urn:microsoft.com/office/officeart/2008/layout/VerticalCurvedList"/>
    <dgm:cxn modelId="{80487EA8-6874-4C45-8FF7-AE5B17D383F0}" type="presParOf" srcId="{4ADAE684-A998-43A5-A1C4-5AC166D042ED}" destId="{B23C2FF1-A863-4E76-A225-F6CA5FC885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5/8/layout/default#1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автомобильных дорог              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26 520,2</a:t>
          </a: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9247D814-8402-43CE-B6EA-C86F953D7F7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проведение реконструкции, капитального и текущего ремонта автодорог      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5 525,1</a:t>
          </a: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03DAE1FC-8500-4B1D-AE3D-DB5864AC880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МБТ бюджетам поселений на осуществление переданных полномочий             </a:t>
          </a:r>
          <a:r>
            <a:rPr lang="ru-RU" sz="2500" b="1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1 900,0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F384F6D2-C81A-4D81-96FF-EF9D6C24A89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приведение в нормативное состояние автомобильных дорог и улиц в населенных пунктах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</a:rPr>
            <a:t>17 493,4 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22A37108-CE2A-489C-BD12-27DCF7EC8C6E}" type="par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5B1E185A-0DB7-47F3-8C73-2C896809623B}" type="sib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F27B8DF5-3B3F-4E34-B6F1-8B19C8A7DF7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зимних автомобильных дорог общего пользования местного значения </a:t>
          </a:r>
          <a:r>
            <a:rPr lang="ru-RU" sz="2500" b="1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531,6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511A38F9-9B97-4CB2-98CE-C0282544AFA8}" type="par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8DC937F3-441D-4D31-A3F1-3CA10AAF6529}" type="sib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D05A9920-45BF-4DB4-ADEC-868BEF6BFF1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нанесение</a:t>
          </a:r>
          <a:r>
            <a:rPr lang="ru-RU" sz="2500" dirty="0">
              <a:latin typeface="Calibri" pitchFamily="34" charset="0"/>
            </a:rPr>
            <a:t> </a:t>
          </a:r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разметки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</a:rPr>
            <a:t>1 362,6</a:t>
          </a:r>
        </a:p>
      </dgm:t>
    </dgm:pt>
    <dgm:pt modelId="{F7849813-78FD-4576-9D9A-221356490293}" type="parTrans" cxnId="{63C8F4FE-5747-4A4F-A922-5C3074E9BC53}">
      <dgm:prSet/>
      <dgm:spPr/>
      <dgm:t>
        <a:bodyPr/>
        <a:lstStyle/>
        <a:p>
          <a:endParaRPr lang="ru-RU"/>
        </a:p>
      </dgm:t>
    </dgm:pt>
    <dgm:pt modelId="{C64F1229-5819-4C0F-A4F8-61DAAD416BF9}" type="sibTrans" cxnId="{63C8F4FE-5747-4A4F-A922-5C3074E9BC53}">
      <dgm:prSet/>
      <dgm:spPr/>
      <dgm:t>
        <a:bodyPr/>
        <a:lstStyle/>
        <a:p>
          <a:endParaRPr lang="ru-RU"/>
        </a:p>
      </dgm:t>
    </dgm:pt>
    <dgm:pt modelId="{D91E0B82-99FD-430C-B40A-C8E68806FCC4}" type="pres">
      <dgm:prSet presAssocID="{43ADDF28-84FA-4575-AC5D-17A0A7CE7C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1A291-11A0-4FEF-9922-217D37AA5814}" type="pres">
      <dgm:prSet presAssocID="{6312BA53-CC1B-4A51-9A44-3EFF139960FF}" presName="node" presStyleLbl="node1" presStyleIdx="0" presStyleCnt="6" custScaleX="105022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F3FD5-9066-4C55-AA00-A2472646E26D}" type="pres">
      <dgm:prSet presAssocID="{77FF4767-8B52-4339-BA3C-993333D6D8AF}" presName="sibTrans" presStyleCnt="0"/>
      <dgm:spPr/>
    </dgm:pt>
    <dgm:pt modelId="{62269B21-2E78-4DDC-90C4-CBC02439BAF0}" type="pres">
      <dgm:prSet presAssocID="{9247D814-8402-43CE-B6EA-C86F953D7F7A}" presName="node" presStyleLbl="node1" presStyleIdx="1" presStyleCnt="6" custScaleY="112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D4BC-2E70-4A07-9E73-3550776C1ABA}" type="pres">
      <dgm:prSet presAssocID="{ED73B057-00DF-44A0-9A28-DC547CE76A87}" presName="sibTrans" presStyleCnt="0"/>
      <dgm:spPr/>
    </dgm:pt>
    <dgm:pt modelId="{DDD2B0FC-D807-42F3-AB43-FDB0207ACD94}" type="pres">
      <dgm:prSet presAssocID="{03DAE1FC-8500-4B1D-AE3D-DB5864AC880B}" presName="node" presStyleLbl="node1" presStyleIdx="2" presStyleCnt="6" custScaleX="103363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2F6F6-568A-486D-BD0E-B8CCAC96F55F}" type="pres">
      <dgm:prSet presAssocID="{DD938CA1-9677-450E-ACFE-90195DC3671B}" presName="sibTrans" presStyleCnt="0"/>
      <dgm:spPr/>
    </dgm:pt>
    <dgm:pt modelId="{C0821BE7-D278-4D52-B2ED-DA160FD38685}" type="pres">
      <dgm:prSet presAssocID="{F384F6D2-C81A-4D81-96FF-EF9D6C24A893}" presName="node" presStyleLbl="node1" presStyleIdx="3" presStyleCnt="6" custScaleX="121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2FE02-46FD-4907-A574-DE00D312441B}" type="pres">
      <dgm:prSet presAssocID="{5B1E185A-0DB7-47F3-8C73-2C896809623B}" presName="sibTrans" presStyleCnt="0"/>
      <dgm:spPr/>
    </dgm:pt>
    <dgm:pt modelId="{A9C6020A-80B6-493D-A627-68967B08049B}" type="pres">
      <dgm:prSet presAssocID="{D05A9920-45BF-4DB4-ADEC-868BEF6BFF11}" presName="node" presStyleLbl="node1" presStyleIdx="4" presStyleCnt="6" custScaleX="65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8FF2D-2D6E-4945-9BB8-5029ED0DBDB8}" type="pres">
      <dgm:prSet presAssocID="{C64F1229-5819-4C0F-A4F8-61DAAD416BF9}" presName="sibTrans" presStyleCnt="0"/>
      <dgm:spPr/>
    </dgm:pt>
    <dgm:pt modelId="{C811FF00-FF1B-4505-ACD4-A616D1E0DE09}" type="pres">
      <dgm:prSet presAssocID="{F27B8DF5-3B3F-4E34-B6F1-8B19C8A7DF7B}" presName="node" presStyleLbl="node1" presStyleIdx="5" presStyleCnt="6" custScaleX="121325" custLinFactNeighborX="-1566" custLinFactNeighborY="-1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69D899-6137-4B11-96FF-4FC7A286CB7E}" srcId="{43ADDF28-84FA-4575-AC5D-17A0A7CE7C62}" destId="{03DAE1FC-8500-4B1D-AE3D-DB5864AC880B}" srcOrd="2" destOrd="0" parTransId="{DEA32F95-4121-40A9-B6A7-FA5B7566271E}" sibTransId="{DD938CA1-9677-450E-ACFE-90195DC3671B}"/>
    <dgm:cxn modelId="{0E278991-6191-4E84-BE7E-F26C92F0B27F}" type="presOf" srcId="{03DAE1FC-8500-4B1D-AE3D-DB5864AC880B}" destId="{DDD2B0FC-D807-42F3-AB43-FDB0207ACD94}" srcOrd="0" destOrd="0" presId="urn:microsoft.com/office/officeart/2005/8/layout/default#1"/>
    <dgm:cxn modelId="{531AF972-95F5-406D-B3E6-94AC9BC0D5A5}" srcId="{43ADDF28-84FA-4575-AC5D-17A0A7CE7C62}" destId="{F27B8DF5-3B3F-4E34-B6F1-8B19C8A7DF7B}" srcOrd="5" destOrd="0" parTransId="{511A38F9-9B97-4CB2-98CE-C0282544AFA8}" sibTransId="{8DC937F3-441D-4D31-A3F1-3CA10AAF6529}"/>
    <dgm:cxn modelId="{9DDCCD0F-50F3-4C54-8632-FC5820527EE8}" srcId="{43ADDF28-84FA-4575-AC5D-17A0A7CE7C62}" destId="{F384F6D2-C81A-4D81-96FF-EF9D6C24A893}" srcOrd="3" destOrd="0" parTransId="{22A37108-CE2A-489C-BD12-27DCF7EC8C6E}" sibTransId="{5B1E185A-0DB7-47F3-8C73-2C896809623B}"/>
    <dgm:cxn modelId="{6E5855C6-941B-4CE9-8AE8-6FC7A3D6A999}" type="presOf" srcId="{F384F6D2-C81A-4D81-96FF-EF9D6C24A893}" destId="{C0821BE7-D278-4D52-B2ED-DA160FD38685}" srcOrd="0" destOrd="0" presId="urn:microsoft.com/office/officeart/2005/8/layout/default#1"/>
    <dgm:cxn modelId="{6004005B-13E1-47E9-8151-7A4F4BA6C529}" type="presOf" srcId="{F27B8DF5-3B3F-4E34-B6F1-8B19C8A7DF7B}" destId="{C811FF00-FF1B-4505-ACD4-A616D1E0DE09}" srcOrd="0" destOrd="0" presId="urn:microsoft.com/office/officeart/2005/8/layout/default#1"/>
    <dgm:cxn modelId="{A50B036B-4E73-4751-84FB-E3A04C9103BC}" type="presOf" srcId="{D05A9920-45BF-4DB4-ADEC-868BEF6BFF11}" destId="{A9C6020A-80B6-493D-A627-68967B08049B}" srcOrd="0" destOrd="0" presId="urn:microsoft.com/office/officeart/2005/8/layout/default#1"/>
    <dgm:cxn modelId="{0AC06032-1990-427F-A347-5ABA9B3B07F9}" type="presOf" srcId="{43ADDF28-84FA-4575-AC5D-17A0A7CE7C62}" destId="{D91E0B82-99FD-430C-B40A-C8E68806FCC4}" srcOrd="0" destOrd="0" presId="urn:microsoft.com/office/officeart/2005/8/layout/default#1"/>
    <dgm:cxn modelId="{63C8F4FE-5747-4A4F-A922-5C3074E9BC53}" srcId="{43ADDF28-84FA-4575-AC5D-17A0A7CE7C62}" destId="{D05A9920-45BF-4DB4-ADEC-868BEF6BFF11}" srcOrd="4" destOrd="0" parTransId="{F7849813-78FD-4576-9D9A-221356490293}" sibTransId="{C64F1229-5819-4C0F-A4F8-61DAAD416BF9}"/>
    <dgm:cxn modelId="{2D74E0F7-B9D3-4BA7-857E-ED09089F6CE7}" type="presOf" srcId="{6312BA53-CC1B-4A51-9A44-3EFF139960FF}" destId="{B9A1A291-11A0-4FEF-9922-217D37AA5814}" srcOrd="0" destOrd="0" presId="urn:microsoft.com/office/officeart/2005/8/layout/default#1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1D262540-2F96-4B46-B0BC-1B136F7DD606}" type="presOf" srcId="{9247D814-8402-43CE-B6EA-C86F953D7F7A}" destId="{62269B21-2E78-4DDC-90C4-CBC02439BAF0}" srcOrd="0" destOrd="0" presId="urn:microsoft.com/office/officeart/2005/8/layout/default#1"/>
    <dgm:cxn modelId="{61756543-731F-4DAB-94D1-159B8D424597}" type="presParOf" srcId="{D91E0B82-99FD-430C-B40A-C8E68806FCC4}" destId="{B9A1A291-11A0-4FEF-9922-217D37AA5814}" srcOrd="0" destOrd="0" presId="urn:microsoft.com/office/officeart/2005/8/layout/default#1"/>
    <dgm:cxn modelId="{CFA0016B-97F6-4AE3-A5F7-56D3F6CE25DB}" type="presParOf" srcId="{D91E0B82-99FD-430C-B40A-C8E68806FCC4}" destId="{3D0F3FD5-9066-4C55-AA00-A2472646E26D}" srcOrd="1" destOrd="0" presId="urn:microsoft.com/office/officeart/2005/8/layout/default#1"/>
    <dgm:cxn modelId="{20769E80-AB13-4FAD-B517-175A00B66788}" type="presParOf" srcId="{D91E0B82-99FD-430C-B40A-C8E68806FCC4}" destId="{62269B21-2E78-4DDC-90C4-CBC02439BAF0}" srcOrd="2" destOrd="0" presId="urn:microsoft.com/office/officeart/2005/8/layout/default#1"/>
    <dgm:cxn modelId="{81845C82-E5F1-4CA5-83DF-80B226FEF2DE}" type="presParOf" srcId="{D91E0B82-99FD-430C-B40A-C8E68806FCC4}" destId="{34DAD4BC-2E70-4A07-9E73-3550776C1ABA}" srcOrd="3" destOrd="0" presId="urn:microsoft.com/office/officeart/2005/8/layout/default#1"/>
    <dgm:cxn modelId="{9A736C85-3BD3-4EC9-B114-5DB04F94D9F7}" type="presParOf" srcId="{D91E0B82-99FD-430C-B40A-C8E68806FCC4}" destId="{DDD2B0FC-D807-42F3-AB43-FDB0207ACD94}" srcOrd="4" destOrd="0" presId="urn:microsoft.com/office/officeart/2005/8/layout/default#1"/>
    <dgm:cxn modelId="{CAA55F29-8BC5-42D1-9B6B-2A43D551AEC6}" type="presParOf" srcId="{D91E0B82-99FD-430C-B40A-C8E68806FCC4}" destId="{EF12F6F6-568A-486D-BD0E-B8CCAC96F55F}" srcOrd="5" destOrd="0" presId="urn:microsoft.com/office/officeart/2005/8/layout/default#1"/>
    <dgm:cxn modelId="{2C9AB4C4-412C-4598-B5FD-94245039A5C8}" type="presParOf" srcId="{D91E0B82-99FD-430C-B40A-C8E68806FCC4}" destId="{C0821BE7-D278-4D52-B2ED-DA160FD38685}" srcOrd="6" destOrd="0" presId="urn:microsoft.com/office/officeart/2005/8/layout/default#1"/>
    <dgm:cxn modelId="{380FEC8D-D738-49CE-B14A-7BE493CBDE5A}" type="presParOf" srcId="{D91E0B82-99FD-430C-B40A-C8E68806FCC4}" destId="{D472FE02-46FD-4907-A574-DE00D312441B}" srcOrd="7" destOrd="0" presId="urn:microsoft.com/office/officeart/2005/8/layout/default#1"/>
    <dgm:cxn modelId="{92B95EA6-48B9-4BD2-860C-DEEBFC49097B}" type="presParOf" srcId="{D91E0B82-99FD-430C-B40A-C8E68806FCC4}" destId="{A9C6020A-80B6-493D-A627-68967B08049B}" srcOrd="8" destOrd="0" presId="urn:microsoft.com/office/officeart/2005/8/layout/default#1"/>
    <dgm:cxn modelId="{21B3928C-B708-43FD-927E-1FBB5A907977}" type="presParOf" srcId="{D91E0B82-99FD-430C-B40A-C8E68806FCC4}" destId="{18B8FF2D-2D6E-4945-9BB8-5029ED0DBDB8}" srcOrd="9" destOrd="0" presId="urn:microsoft.com/office/officeart/2005/8/layout/default#1"/>
    <dgm:cxn modelId="{7AAA6F3E-6CEC-4708-AE4D-0565AE269E99}" type="presParOf" srcId="{D91E0B82-99FD-430C-B40A-C8E68806FCC4}" destId="{C811FF00-FF1B-4505-ACD4-A616D1E0DE09}" srcOrd="10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0.86456</cdr:x>
      <cdr:y>0.02033</cdr:y>
    </cdr:from>
    <cdr:to>
      <cdr:x>0.99762</cdr:x>
      <cdr:y>0.05601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0.86587</cdr:x>
      <cdr:y>0.0119</cdr:y>
    </cdr:from>
    <cdr:to>
      <cdr:x>1</cdr:x>
      <cdr:y>0.04761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24431" y="72008"/>
          <a:ext cx="1212065" cy="215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0.01994</cdr:y>
    </cdr:from>
    <cdr:to>
      <cdr:x>1</cdr:x>
      <cdr:y>0.05495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0.02073</cdr:y>
    </cdr:from>
    <cdr:to>
      <cdr:x>1</cdr:x>
      <cdr:y>0.05712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0.01927</cdr:y>
    </cdr:from>
    <cdr:to>
      <cdr:x>1</cdr:x>
      <cdr:y>0.05309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0.02009</cdr:y>
    </cdr:from>
    <cdr:to>
      <cdr:x>1</cdr:x>
      <cdr:y>0.05535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0.86456</cdr:x>
      <cdr:y>0.02033</cdr:y>
    </cdr:from>
    <cdr:to>
      <cdr:x>0.99762</cdr:x>
      <cdr:y>0.05601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5" name="Picture 4" descr="skidki-Vylgort-1365676201_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46" b="100000" l="2273" r="969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5795" y="-99392"/>
            <a:ext cx="845582" cy="9050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72648"/>
            <a:ext cx="7028261" cy="10403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4486" y="2829"/>
            <a:ext cx="877951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772816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Picture 4" descr="skidki-Vylgort-1365676201_0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3846" b="100000" l="2273" r="969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8305" y="-99392"/>
            <a:ext cx="845582" cy="9050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ln>
            <a:noFill/>
          </a:ln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/>
          <a:latin typeface="Calibri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microsoft.com/office/2007/relationships/hdphoto" Target="../media/hdphoto4.wdp"/><Relationship Id="rId3" Type="http://schemas.microsoft.com/office/2007/relationships/hdphoto" Target="../media/hdphoto2.wdp"/><Relationship Id="rId7" Type="http://schemas.openxmlformats.org/officeDocument/2006/relationships/image" Target="../media/image6.emf"/><Relationship Id="rId12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microsoft.com/office/2007/relationships/hdphoto" Target="../media/hdphoto3.wdp"/><Relationship Id="rId5" Type="http://schemas.openxmlformats.org/officeDocument/2006/relationships/image" Target="../media/image4.emf"/><Relationship Id="rId15" Type="http://schemas.microsoft.com/office/2007/relationships/hdphoto" Target="../media/hdphoto5.wdp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uprfinsyktyvdin" TargetMode="External"/><Relationship Id="rId2" Type="http://schemas.openxmlformats.org/officeDocument/2006/relationships/hyperlink" Target="mailto:fo@syktyvdin.rkomi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0"/>
            <a:ext cx="6069058" cy="882119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3999" cy="408874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smtClean="0"/>
              <a:t>БЮДЖЕТ ДЛЯ </a:t>
            </a:r>
            <a:r>
              <a:rPr lang="ru-RU" sz="4000" smtClean="0"/>
              <a:t>ГРАЖДАН ПО ПРОЕКТУ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МУНИЦИПАЛЬНОГО ОБРАЗОВАНИЯ МУНИЦИПАЛЬНОГО РАЙОНА «СЫКТЫВДИНСКИЙ» НА 2020 ГОД И ПЛАНОВЫЙ ПЕРИОД 2021 И 2022 ГОДЫ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54868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Докладчик:</a:t>
            </a:r>
          </a:p>
          <a:p>
            <a:pPr algn="r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Начальник управления финансов Щербакова Галина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val="369990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НЕНАЛОГОВЫХ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3284258"/>
              </p:ext>
            </p:extLst>
          </p:nvPr>
        </p:nvGraphicFramePr>
        <p:xfrm>
          <a:off x="107505" y="476672"/>
          <a:ext cx="8928992" cy="63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02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ДИНАМИКА </a:t>
            </a:r>
            <a:r>
              <a:rPr lang="ru-RU" sz="3200" dirty="0" smtClean="0"/>
              <a:t>НЕНАЛОГОВЫХ </a:t>
            </a:r>
            <a:r>
              <a:rPr lang="ru-RU" sz="3200" dirty="0"/>
              <a:t>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4646101"/>
              </p:ext>
            </p:extLst>
          </p:nvPr>
        </p:nvGraphicFramePr>
        <p:xfrm>
          <a:off x="107504" y="332656"/>
          <a:ext cx="8928992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4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9404" y="0"/>
            <a:ext cx="8563026" cy="692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БЕЗВОЗМЕЗДНЫХ ПОСТУПЛЕНИЙ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7206240"/>
              </p:ext>
            </p:extLst>
          </p:nvPr>
        </p:nvGraphicFramePr>
        <p:xfrm>
          <a:off x="0" y="836613"/>
          <a:ext cx="3467100" cy="348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177769"/>
              </p:ext>
            </p:extLst>
          </p:nvPr>
        </p:nvGraphicFramePr>
        <p:xfrm>
          <a:off x="2699791" y="2132856"/>
          <a:ext cx="3672383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760160"/>
              </p:ext>
            </p:extLst>
          </p:nvPr>
        </p:nvGraphicFramePr>
        <p:xfrm>
          <a:off x="5657552" y="3373016"/>
          <a:ext cx="3666976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2353" y="5360167"/>
            <a:ext cx="144016" cy="144016"/>
          </a:xfrm>
          <a:prstGeom prst="rect">
            <a:avLst/>
          </a:prstGeom>
          <a:solidFill>
            <a:srgbClr val="A45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9015" y="5009484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субсидии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9404" y="4826997"/>
            <a:ext cx="144016" cy="14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1387" y="4538965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дотации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9404" y="5877272"/>
            <a:ext cx="144016" cy="1440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96369" y="5517232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субвенции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71775" y="1196752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1 260 426,8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20072" y="2204864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953 173,4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328" y="3284984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996 581,9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3420" y="3573016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47864" y="4865468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6093296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818425" y="908720"/>
            <a:ext cx="1212005" cy="214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21953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4819045"/>
              </p:ext>
            </p:extLst>
          </p:nvPr>
        </p:nvGraphicFramePr>
        <p:xfrm>
          <a:off x="251521" y="-171400"/>
          <a:ext cx="8892480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вал 7"/>
          <p:cNvSpPr/>
          <p:nvPr/>
        </p:nvSpPr>
        <p:spPr>
          <a:xfrm>
            <a:off x="29580" y="2744924"/>
            <a:ext cx="1303202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381,6</a:t>
            </a:r>
          </a:p>
        </p:txBody>
      </p:sp>
      <p:sp>
        <p:nvSpPr>
          <p:cNvPr id="9" name="Овал 8"/>
          <p:cNvSpPr/>
          <p:nvPr/>
        </p:nvSpPr>
        <p:spPr>
          <a:xfrm>
            <a:off x="390947" y="1268760"/>
            <a:ext cx="1817096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21 262,6</a:t>
            </a:r>
          </a:p>
        </p:txBody>
      </p:sp>
      <p:sp>
        <p:nvSpPr>
          <p:cNvPr id="10" name="Овал 9"/>
          <p:cNvSpPr/>
          <p:nvPr/>
        </p:nvSpPr>
        <p:spPr>
          <a:xfrm>
            <a:off x="454672" y="570925"/>
            <a:ext cx="1689645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14 370,2</a:t>
            </a: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875437"/>
              </p:ext>
            </p:extLst>
          </p:nvPr>
        </p:nvGraphicFramePr>
        <p:xfrm>
          <a:off x="1141" y="2996952"/>
          <a:ext cx="9364091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991872" y="473896"/>
            <a:ext cx="1152128" cy="216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Тыс.руб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0742" y="-97604"/>
            <a:ext cx="877951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МУНИЦИПАЛЬНЫЙ ДОРОЖНЫЙ ФОНД</a:t>
            </a:r>
          </a:p>
        </p:txBody>
      </p:sp>
      <p:sp>
        <p:nvSpPr>
          <p:cNvPr id="12" name="Овал 11"/>
          <p:cNvSpPr/>
          <p:nvPr/>
        </p:nvSpPr>
        <p:spPr>
          <a:xfrm>
            <a:off x="275947" y="1971256"/>
            <a:ext cx="1817096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17 318,5</a:t>
            </a:r>
          </a:p>
        </p:txBody>
      </p:sp>
    </p:spTree>
    <p:extLst>
      <p:ext uri="{BB962C8B-B14F-4D97-AF65-F5344CB8AC3E}">
        <p14:creationId xmlns:p14="http://schemas.microsoft.com/office/powerpoint/2010/main" val="2923175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3"/>
            <a:ext cx="8496944" cy="936105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РАСХОДЫ БЮДЖЕТА ПО ОСНОВНЫМ НАПРАВЛЕНИЯМ ДЕЯТЕЛЬНОСТИ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112877"/>
            <a:ext cx="792088" cy="86645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4519" y="3114273"/>
            <a:ext cx="792000" cy="865056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359" y="3111757"/>
            <a:ext cx="792000" cy="86757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1758" y="3104320"/>
            <a:ext cx="777465" cy="865059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2786" y="3104317"/>
            <a:ext cx="807086" cy="87501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8450" y="3104317"/>
            <a:ext cx="797496" cy="87501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9717" y="3104317"/>
            <a:ext cx="823434" cy="875011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Объект 21"/>
          <p:cNvPicPr>
            <a:picLocks noGrp="1" noChangeAspect="1"/>
          </p:cNvPicPr>
          <p:nvPr>
            <p:ph sz="half" idx="4294967295"/>
          </p:nvPr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099027"/>
            <a:ext cx="792000" cy="8803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1026" name="Picture 2" descr="C:\Users\User\Desktop\44980018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21485"/>
            <a:ext cx="792000" cy="85784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</p:pic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V="1">
            <a:off x="575556" y="2422992"/>
            <a:ext cx="2467" cy="689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438115" y="2864098"/>
            <a:ext cx="0" cy="240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43" idx="2"/>
          </p:cNvCxnSpPr>
          <p:nvPr/>
        </p:nvCxnSpPr>
        <p:spPr>
          <a:xfrm flipH="1" flipV="1">
            <a:off x="3229002" y="2136001"/>
            <a:ext cx="8822" cy="97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346460" y="2567871"/>
            <a:ext cx="2526" cy="543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032740" y="2268311"/>
            <a:ext cx="0" cy="836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0"/>
            <a:endCxn id="44" idx="2"/>
          </p:cNvCxnSpPr>
          <p:nvPr/>
        </p:nvCxnSpPr>
        <p:spPr>
          <a:xfrm flipH="1" flipV="1">
            <a:off x="4134076" y="1409038"/>
            <a:ext cx="9283" cy="170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47" idx="2"/>
          </p:cNvCxnSpPr>
          <p:nvPr/>
        </p:nvCxnSpPr>
        <p:spPr>
          <a:xfrm flipH="1" flipV="1">
            <a:off x="6730089" y="2767934"/>
            <a:ext cx="2152" cy="33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840876" y="2623879"/>
            <a:ext cx="0" cy="480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8532440" y="2450483"/>
            <a:ext cx="9878" cy="65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7641076" y="2984209"/>
            <a:ext cx="0" cy="120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8542318" y="3979330"/>
            <a:ext cx="1564" cy="1874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7650953" y="3979330"/>
            <a:ext cx="18014" cy="85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781695" y="3979330"/>
            <a:ext cx="0" cy="52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5876516" y="3974595"/>
            <a:ext cx="27632" cy="1482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046929" y="3979329"/>
            <a:ext cx="0" cy="836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155565" y="3979330"/>
            <a:ext cx="0" cy="1477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286307" y="3979330"/>
            <a:ext cx="0" cy="52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394943" y="3979330"/>
            <a:ext cx="0" cy="1057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1466921" y="3982215"/>
            <a:ext cx="9163" cy="52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75556" y="3982215"/>
            <a:ext cx="0" cy="1871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-108520" y="1981618"/>
            <a:ext cx="136815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116 997,8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39426" y="2450483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1 890,0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49034" y="2156016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68 306,7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58173" y="1721077"/>
            <a:ext cx="1341657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177 678,4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356247" y="994114"/>
            <a:ext cx="1555658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1 032 049,9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364570" y="1853387"/>
            <a:ext cx="132042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130 124,5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210406" y="2216014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61 345,7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133551" y="2353010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9 903,2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70278" y="2572252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483,0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-21891" y="5854199"/>
            <a:ext cx="2434709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общегосударственные расходы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27073" y="4534360"/>
            <a:ext cx="1819387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национальная безопасность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602039" y="5156746"/>
            <a:ext cx="176563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национальная экономика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725434" y="4507909"/>
            <a:ext cx="100811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ЖКХ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397174" y="5439275"/>
            <a:ext cx="1547521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образование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455961" y="4718188"/>
            <a:ext cx="1129060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культура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148064" y="5571670"/>
            <a:ext cx="1512168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социальная политика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228184" y="4373734"/>
            <a:ext cx="100811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спорт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547791" y="5030201"/>
            <a:ext cx="2016224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обслуживание муниципального долга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075155" y="5884647"/>
            <a:ext cx="2195736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межбюджетные трансферты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913872" y="1990443"/>
            <a:ext cx="127829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44 037,3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7956376" y="860712"/>
            <a:ext cx="1080120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Calibri" pitchFamily="34" charset="0"/>
              </a:rPr>
              <a:t>Тыс.руб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126" name="Объект 21"/>
          <p:cNvPicPr>
            <a:picLocks noGrp="1" noChangeAspect="1"/>
          </p:cNvPicPr>
          <p:nvPr>
            <p:ph sz="half" idx="4294967295"/>
          </p:nvPr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71" y="3104316"/>
            <a:ext cx="792000" cy="87501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31692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486" y="0"/>
            <a:ext cx="8779514" cy="68986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РАСХОДЫ СОЦИАЛЬНОЙ СФЕРЫ</a:t>
            </a:r>
          </a:p>
        </p:txBody>
      </p:sp>
      <p:sp>
        <p:nvSpPr>
          <p:cNvPr id="8" name="Овал 7"/>
          <p:cNvSpPr/>
          <p:nvPr/>
        </p:nvSpPr>
        <p:spPr>
          <a:xfrm>
            <a:off x="0" y="2204864"/>
            <a:ext cx="2771800" cy="2641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СОЦИАЛЬНАЯ СФЕРА</a:t>
            </a:r>
          </a:p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1 233 423,3</a:t>
            </a:r>
          </a:p>
        </p:txBody>
      </p:sp>
      <p:sp>
        <p:nvSpPr>
          <p:cNvPr id="9" name="Овал 8"/>
          <p:cNvSpPr/>
          <p:nvPr/>
        </p:nvSpPr>
        <p:spPr>
          <a:xfrm>
            <a:off x="899593" y="745930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КУЛЬТУРА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130 124,5</a:t>
            </a:r>
          </a:p>
        </p:txBody>
      </p:sp>
      <p:sp>
        <p:nvSpPr>
          <p:cNvPr id="10" name="Овал 9"/>
          <p:cNvSpPr/>
          <p:nvPr/>
        </p:nvSpPr>
        <p:spPr>
          <a:xfrm>
            <a:off x="2614997" y="1988840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СОЦИАЛЬНАЯ ПОЛИТИКА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61 345,7</a:t>
            </a:r>
          </a:p>
        </p:txBody>
      </p:sp>
      <p:sp>
        <p:nvSpPr>
          <p:cNvPr id="11" name="Овал 10"/>
          <p:cNvSpPr/>
          <p:nvPr/>
        </p:nvSpPr>
        <p:spPr>
          <a:xfrm>
            <a:off x="2614997" y="3623571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СПОРТ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9 903,2</a:t>
            </a:r>
          </a:p>
        </p:txBody>
      </p:sp>
      <p:sp>
        <p:nvSpPr>
          <p:cNvPr id="12" name="Овал 11"/>
          <p:cNvSpPr/>
          <p:nvPr/>
        </p:nvSpPr>
        <p:spPr>
          <a:xfrm>
            <a:off x="899593" y="4849405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ОБРАЗОВАНИЕ 1 032 049,9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745930"/>
            <a:ext cx="6207943" cy="11709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Строительство и реконструкция – 3492,3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Укрепление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маттехбазы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470,0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Финансовое сопровождение учреждениями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мун.услуг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 – 96225,2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Содержание бухгалтерии и МКУ «ЦОДУК» - 29 677,0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15817" y="5273824"/>
            <a:ext cx="625217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Организация питания в 1-4 классах – 13 764,3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Строительство и капремонт –154 775,3 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Госстандарт – 635 808,4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Обеспечение мер пожарной безопасности 2 224,4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Оздоровительная кампания – 2 404,2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Финансовое сопровождение учреждениями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мун.услуг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- 186037,0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3717031"/>
            <a:ext cx="4497263" cy="13466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Реализация народных проектов – 390,0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Организация спортивных мероприятий, участие в соревнованиях – 708,0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Оплата труда, коммунальные услуги – 8 525,2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Укрепление </a:t>
            </a:r>
            <a:r>
              <a:rPr lang="ru-RU" sz="1700" dirty="0" err="1">
                <a:solidFill>
                  <a:schemeClr val="tx1"/>
                </a:solidFill>
                <a:latin typeface="Calibri" pitchFamily="34" charset="0"/>
              </a:rPr>
              <a:t>маттехбазы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 – 280,0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26496" y="2060848"/>
            <a:ext cx="4497263" cy="14649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Приобретение жилья (дети-сироты) – 28 948,6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Пенсионное обеспечение – 7 118,0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Компенсация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родплаты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10 648,1</a:t>
            </a:r>
          </a:p>
          <a:p>
            <a:pPr algn="ctr"/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Соцподдержка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педработникам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12 900,0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Обеспечение жильем отдельных категорий граждан – 1 669,0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04606" y="531076"/>
            <a:ext cx="1212005" cy="214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76871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МУНИЦИПАЛЬНЫЕ ПРОГРАММЫ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4403003"/>
              </p:ext>
            </p:extLst>
          </p:nvPr>
        </p:nvGraphicFramePr>
        <p:xfrm>
          <a:off x="0" y="553904"/>
          <a:ext cx="9144000" cy="628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56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НАИМЕНОВАНИЕ ПРОГРАММЫ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экономики»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энергетики, </a:t>
                      </a:r>
                      <a:r>
                        <a:rPr lang="ru-RU" sz="1900" dirty="0" err="1">
                          <a:latin typeface="Calibri" pitchFamily="34" charset="0"/>
                        </a:rPr>
                        <a:t>жилищно</a:t>
                      </a:r>
                      <a:r>
                        <a:rPr lang="ru-RU" sz="1900" dirty="0">
                          <a:latin typeface="Calibri" pitchFamily="34" charset="0"/>
                        </a:rPr>
                        <a:t> - коммунального хозяйства и дорожного хозяйства»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240 578,1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85 590,8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94 151,7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«Переселение граждан из аварийного и ветхого жилья»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2 174,2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4 469,5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36 387,1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градостроительной деятельности»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2 006,6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1 102,2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образования»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985 525,3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848 522,7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873 332,9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«Создание условий для развития социальной сферы»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культуры, физической культуры и спорта»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177 816,6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210 617,2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194 914,7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муниципального</a:t>
                      </a:r>
                      <a:r>
                        <a:rPr lang="ru-RU" sz="1900" baseline="0" dirty="0">
                          <a:latin typeface="Calibri" pitchFamily="34" charset="0"/>
                        </a:rPr>
                        <a:t> управления»</a:t>
                      </a:r>
                      <a:endParaRPr lang="ru-RU" sz="19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13 460,4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11 811,3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11 417,0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«Обеспечение безопасности населения и муниципального имущества»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1 890,0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577,0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600,0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Calibri" pitchFamily="34" charset="0"/>
                        </a:rPr>
                        <a:t>Непрограммные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216 905,2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191 825,6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200 085,1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1" dirty="0">
                          <a:latin typeface="Calibri" pitchFamily="34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1 642 816,4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1 356 976,4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1 413 448,6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0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ЭКОНОМИКИ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12333937"/>
              </p:ext>
            </p:extLst>
          </p:nvPr>
        </p:nvGraphicFramePr>
        <p:xfrm>
          <a:off x="21694" y="2204864"/>
          <a:ext cx="8934450" cy="292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26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Подпрограмма «Малое и среднее предпринимательство в МО МР «Сыктывдинский»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3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4666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Обеспечение   устойчивого   экономического    развития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1458192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29"/>
            <a:ext cx="8640960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ЭНЕРГЕТИКИ, ЖИЛИЩНО-КОММУНАЛЬНОГО И ДОРОЖНОГО ХОЗЯЙСТВА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4316282"/>
              </p:ext>
            </p:extLst>
          </p:nvPr>
        </p:nvGraphicFramePr>
        <p:xfrm>
          <a:off x="10057" y="2427278"/>
          <a:ext cx="9086584" cy="4352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Подпрограмма «Комплексное развитие коммунальной инфраструктуры»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24 023,8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12 919,9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21 136,9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«Энергосбережение и повышение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энергоэффективности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«Устойчивое развитие сельских территорий»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163 041,4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35 269,5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35 613,4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дорожной инфраструктуры»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53 362,9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37 331,4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37 331,4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240 578,1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85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590,8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94 151,7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Удовлетворение   потребностей   населения, обеспечение экологической безопасности и безопасности дорожного движения на дорогах общего пользования местного значения на территории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3875275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021" y="-99392"/>
            <a:ext cx="8640960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ПЕРЕСЕЛЕНИЕ ГРАЖДАН ИЗ АВАРИЙНОГО И ВЕТХОГО ЖИЛЬЯ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7170226"/>
              </p:ext>
            </p:extLst>
          </p:nvPr>
        </p:nvGraphicFramePr>
        <p:xfrm>
          <a:off x="-1" y="2204864"/>
          <a:ext cx="9067933" cy="3920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Подготовка проектно-сметной документации на организацию сноса многоквартирных домов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Организация работ по сносу МКД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430,0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588,2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Обеспечение мероприятий по расселению непригодного для проживания жилищного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841,3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34 977,1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2 174,2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4 469,5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38 387,1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Обеспечение устойчивого сокращения непригодного для проживания жилищного фонда.</a:t>
            </a:r>
          </a:p>
        </p:txBody>
      </p:sp>
    </p:spTree>
    <p:extLst>
      <p:ext uri="{BB962C8B-B14F-4D97-AF65-F5344CB8AC3E}">
        <p14:creationId xmlns:p14="http://schemas.microsoft.com/office/powerpoint/2010/main" val="278521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4286"/>
            <a:ext cx="9217024" cy="87099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ОСНОВНЫЕ НАПРАВЛЕНИЯ БЮДЖЕТНОЙ И НАЛОГОВОЙ ПОЛИТИКИ МО МР «СЫКТЫВДИНСКИЙ»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772816"/>
            <a:ext cx="9108504" cy="448283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Сохранение устойчивости бюджетной системы и обеспечение сбалансированности местных бюджетов;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Обеспечение роста налоговых и неналоговых доходов;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Сдерживание роста расходов бюджета;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Сокращение налоговой нагрузки и обеспечение ликвидности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576717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ГРАДОСТРОИТЕЛЬНОЙ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6422374"/>
              </p:ext>
            </p:extLst>
          </p:nvPr>
        </p:nvGraphicFramePr>
        <p:xfrm>
          <a:off x="-1" y="2204864"/>
          <a:ext cx="9067933" cy="390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Приведение в соответствии с Градостроительным кодексом Генеральных планов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генеральных планов, правил землепользования и застройки и документации по планировке территорий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2 006,6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102,2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2 006,6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102,2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Создание условий для устойчивого развития градостроительной деятельности на территории МО МР «Сыктывдинский» 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111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5332583"/>
              </p:ext>
            </p:extLst>
          </p:nvPr>
        </p:nvGraphicFramePr>
        <p:xfrm>
          <a:off x="-5930" y="1905719"/>
          <a:ext cx="9108505" cy="498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76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9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Строительство и реконструкция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151 515,2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4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Финансовое сопровождение оказания образовательными организациями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146 413,5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145 675,2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147 314,8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Обеспечение мер пожарной безопасности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2 224,4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2 224,4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4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питания обучающихся 1 – 4 классов в муниципальных образовательных организациях в РК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13 764,3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14 315,3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14 887,2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Капитальный ремонт учреждений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3 260,1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5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Мероприятия по проведению оздоровительной кампании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2 404,2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2 201,7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2 201,7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5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Обеспечение деятельности органов исполнительной власти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30 065,2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30 135,3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27 700,2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Финансирование мероприятий молодежной политики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Реализация муниципальными дошкольными и общеобразовательными организациями в РК образовательных программ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635 808,4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653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970,7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681 229,0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985 525,3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848 522,7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873 332,9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32656"/>
            <a:ext cx="91440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Рост доступности, качества и эффективности непрерывного образования с учетом запросов личности, общества и государства, повышение инновационного потенциала и инвестиционной привлекательности системы образования, гражданское становление и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самореализация молодёжи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43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СОЗДАНИЕ УСЛОВИЙ ДЛЯ РАЗВИТИЯ СОЦИАЛЬНОЙ СФЕРЫ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7151231"/>
              </p:ext>
            </p:extLst>
          </p:nvPr>
        </p:nvGraphicFramePr>
        <p:xfrm>
          <a:off x="0" y="2204864"/>
          <a:ext cx="9067932" cy="3602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«Содействие занятости населения»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«Поддержка социально ориентированных некоммерческих организаций»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«Старшее поколение»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2 110,0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110,0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2 110,0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Создание условий для развития социальной сферы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2737060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КУЛЬТУРЫ, </a:t>
            </a:r>
            <a:br>
              <a:rPr lang="ru-RU" sz="3200" dirty="0"/>
            </a:br>
            <a:r>
              <a:rPr lang="ru-RU" sz="3200" dirty="0"/>
              <a:t>ФИЗИЧЕСКОЙ КУЛЬТУРЫ И СПОРТА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2904832"/>
              </p:ext>
            </p:extLst>
          </p:nvPr>
        </p:nvGraphicFramePr>
        <p:xfrm>
          <a:off x="76068" y="2636912"/>
          <a:ext cx="9067932" cy="288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3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27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культуры»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167 903,4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201329,9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185 594,0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физической культуры и спорта»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9 813,2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187,3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190,7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177 816,6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210 617,2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194 914,7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1052736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Развитие культурного потенциала, совершенствование системы физической культуры и спорта, создание благоприятных условий для развития массовой физической культуры и спорта</a:t>
            </a:r>
          </a:p>
        </p:txBody>
      </p:sp>
    </p:spTree>
    <p:extLst>
      <p:ext uri="{BB962C8B-B14F-4D97-AF65-F5344CB8AC3E}">
        <p14:creationId xmlns:p14="http://schemas.microsoft.com/office/powerpoint/2010/main" val="2821279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МУНИЦИПАЛЬНОГО УПРАВЛЕНИЯ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61002418"/>
              </p:ext>
            </p:extLst>
          </p:nvPr>
        </p:nvGraphicFramePr>
        <p:xfrm>
          <a:off x="0" y="1666034"/>
          <a:ext cx="9067932" cy="497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4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«Формирование и развитие кадрового состава органов местного</a:t>
                      </a:r>
                      <a:r>
                        <a:rPr lang="ru-RU" sz="2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самоуправления»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274,0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285,0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«Управление муниципальными финансами и муниципальным долгом»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11 616,4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10 956,3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10 617,0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«Управление муниципальным имуществом»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«Электронный муниципалитет»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13 460,4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11 811,3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11 417,0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38067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Совершенствование муниципального управления в муниципальном образовании муниципального района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1030043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ОБЕСПЕЧЕНИЕ БЕЗОПАСНОСТИ НАСЕЛЕНИЯ И МУНИЦИПАЛЬНОГО ИМУЩЕСТВА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95127839"/>
              </p:ext>
            </p:extLst>
          </p:nvPr>
        </p:nvGraphicFramePr>
        <p:xfrm>
          <a:off x="109599" y="2348880"/>
          <a:ext cx="9034401" cy="3221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7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1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98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2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«Первичные меры пожарной безопасности»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«Правопорядок»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«Гражданская оборона и защита населения»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1 890,0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06" y="90872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Повышение безопасности жизнедеятельности населения на территории муниципального образования муниципального района «Сыктывдинский».</a:t>
            </a:r>
          </a:p>
        </p:txBody>
      </p:sp>
    </p:spTree>
    <p:extLst>
      <p:ext uri="{BB962C8B-B14F-4D97-AF65-F5344CB8AC3E}">
        <p14:creationId xmlns:p14="http://schemas.microsoft.com/office/powerpoint/2010/main" val="874980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51" y="-99392"/>
            <a:ext cx="877951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ДОХОДЫ И РАСХОДЫ НА 2020 ГОД </a:t>
            </a:r>
            <a:br>
              <a:rPr lang="ru-RU" sz="3200" dirty="0"/>
            </a:br>
            <a:r>
              <a:rPr lang="ru-RU" sz="3200" dirty="0"/>
              <a:t>НА 1 ЖИТЕЛЯ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91933329"/>
              </p:ext>
            </p:extLst>
          </p:nvPr>
        </p:nvGraphicFramePr>
        <p:xfrm>
          <a:off x="0" y="1988840"/>
          <a:ext cx="4932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1269979"/>
              </p:ext>
            </p:extLst>
          </p:nvPr>
        </p:nvGraphicFramePr>
        <p:xfrm>
          <a:off x="4427984" y="2009053"/>
          <a:ext cx="468248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1334368"/>
            <a:ext cx="410445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Calibri" pitchFamily="34" charset="0"/>
              </a:rPr>
              <a:t>ДОХОДЫ – 66 894,7 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334850"/>
            <a:ext cx="410445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Calibri" pitchFamily="34" charset="0"/>
              </a:rPr>
              <a:t>РАСХОДЫ – 67 511,1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908720"/>
            <a:ext cx="5832648" cy="425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1"/>
                </a:solidFill>
                <a:latin typeface="Calibri" pitchFamily="34" charset="0"/>
              </a:rPr>
              <a:t>Численность населения – 24 334 человек</a:t>
            </a:r>
            <a:endParaRPr lang="ru-RU" sz="25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43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29"/>
            <a:ext cx="8784976" cy="83388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ОБЩИЕ ПАРАМЕТРЫ ПРОЕКТА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99228516"/>
              </p:ext>
            </p:extLst>
          </p:nvPr>
        </p:nvGraphicFramePr>
        <p:xfrm>
          <a:off x="-27620" y="836712"/>
          <a:ext cx="91085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71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body" idx="4294967295"/>
          </p:nvPr>
        </p:nvSpPr>
        <p:spPr>
          <a:xfrm>
            <a:off x="323528" y="1628800"/>
            <a:ext cx="8363272" cy="50641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pPr algn="ctr">
              <a:buFont typeface="Arial" charset="0"/>
              <a:buNone/>
              <a:defRPr/>
            </a:pPr>
            <a:endParaRPr lang="ru-RU" altLang="ru-RU" sz="1400" b="1" dirty="0" smtClean="0">
              <a:solidFill>
                <a:srgbClr val="CC66FF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168220</a:t>
            </a:r>
            <a:r>
              <a:rPr lang="en-US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Сыктывдинский район, с. Выльгорт,  ул. Домны Каликовой, д.62</a:t>
            </a:r>
          </a:p>
          <a:p>
            <a:pPr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факс: (8 82130) 7-15-89; адрес электронной почты: </a:t>
            </a:r>
            <a:r>
              <a:rPr lang="ru-RU" alt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fo@syktyvdin.rkomi.ru</a:t>
            </a:r>
            <a:endParaRPr lang="ru-RU" alt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 управления финансов администрации МО МР «Сыктывдинский»: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 понедельника по четверг - с 8-45 до 17-15;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пятница - с 8-45 до 15-45; суббота, воскресенье - выходные дни.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обеденный перерыв - с 1</a:t>
            </a:r>
            <a:r>
              <a:rPr lang="en-US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-00 до 1</a:t>
            </a:r>
            <a:r>
              <a:rPr lang="en-US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-00.</a:t>
            </a:r>
          </a:p>
          <a:p>
            <a:pPr>
              <a:defRPr/>
            </a:pPr>
            <a:endParaRPr lang="ru-RU" alt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сообщество </a:t>
            </a:r>
            <a:r>
              <a:rPr lang="ru-RU" alt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https://vk.com/uprfinsyktyvdin</a:t>
            </a:r>
            <a:endParaRPr lang="ru-RU" alt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187450" y="132719"/>
            <a:ext cx="7018338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300" b="1" dirty="0" smtClean="0">
                <a:latin typeface="Times New Roman" pitchFamily="18" charset="0"/>
                <a:cs typeface="Times New Roman" pitchFamily="18" charset="0"/>
              </a:rPr>
              <a:t>УПРАВЛЕНИЕ ФИНАНСОВ АДМИНИСТРАЦИИ МУНИЦИПАЛЬНОГО РАЙОНА «СЫКТЫВДИНСКИЙ»</a:t>
            </a:r>
            <a:endParaRPr lang="ru-RU" alt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9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4486" y="2829"/>
            <a:ext cx="9176066" cy="61785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ФОРМИРОВАНИЕ ДОХОДНОЙ ЧАСТИ БЮДЖЕТА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692697"/>
            <a:ext cx="9036496" cy="59049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Доходы бюджета муниципального района на 2020-2022 годы запланированы на основании сведений, представленных главными администраторами поступлений доходов:</a:t>
            </a:r>
          </a:p>
          <a:p>
            <a:pPr marL="45720" indent="0" algn="ctr">
              <a:buNone/>
            </a:pP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Межрайонная ИФНС России №1 по Республике Коми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      (НДФЛ, госпошлина, УСН, ЕНВД, ЕСХН, патент);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Управление Федерального Казначейства (акцизы);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Администрация МО МР «Сыктывдинский» (доходы от использования имущества (аренда, продажа);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безвозмездные поступления (соответствующие Министерства и ведомства)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80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4486" y="2829"/>
            <a:ext cx="8779514" cy="54585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СХЕМА РАСПРЕДЕЛЕНИЯ НДФЛ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46995153"/>
              </p:ext>
            </p:extLst>
          </p:nvPr>
        </p:nvGraphicFramePr>
        <p:xfrm>
          <a:off x="66082" y="3717032"/>
          <a:ext cx="8928989" cy="30344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89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6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7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45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9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распределения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МР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СП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74,7 %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37,6%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60,4%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  (стр.4 – стр.3)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+15,6%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-14,3 %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4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+70 285,8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- 64 428,6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-5 857,2 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8520" y="836712"/>
            <a:ext cx="927819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При прогнозировании доходов муниципального района учитывались изменения, внесенные в законодательство Республики Коми, вступающие в силу с 01 января 2020 года, а именно изменение порядка зачисления НДФЛ в бюджет муниципального района </a:t>
            </a: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и бюджеты сельских поселений, в части перераспределения дополнительных нормативов и передачей в 2020 году – 15,6 % на уровень бюджета РК с уровня муниципального района, а также перераспределение НДФЛ - 1,3 % с местных бюджетов сельских поселений на уровень бюджета муниципального района</a:t>
            </a:r>
            <a:endParaRPr lang="ru-RU" sz="20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1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829"/>
            <a:ext cx="8388424" cy="54585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ИЗМЕНЕНИЯ ФЕДЕРАЛЬНОГО ЗАКОНОДАТЕЛЬСВТА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132856"/>
            <a:ext cx="813690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Бюджетным кодексом Российской Федерации с 1 января 2020 года закрепляется новый принцип зачисления доходов от уплаты штрафов в тот или иной бюджет Российской Федерации, зачисление идет в тот бюджет, из которого осуществляется обеспечение деятельности органа, налагающего штраф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, прогнозная сумма подлежащая корректировке  с уровня бюджета муниципального района в 2020 году составляет (-) 5,5 </a:t>
            </a:r>
            <a:r>
              <a:rPr lang="ru-RU" sz="2400" b="1" dirty="0" err="1">
                <a:solidFill>
                  <a:schemeClr val="tx1"/>
                </a:solidFill>
                <a:latin typeface="Calibri" pitchFamily="34" charset="0"/>
              </a:rPr>
              <a:t>млн.руб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23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29"/>
            <a:ext cx="8784976" cy="83388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ОБЩИЕ ПАРАМЕТРЫ ПРОЕКТА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326808"/>
              </p:ext>
            </p:extLst>
          </p:nvPr>
        </p:nvGraphicFramePr>
        <p:xfrm>
          <a:off x="-27620" y="836712"/>
          <a:ext cx="91085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52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4486" y="0"/>
            <a:ext cx="8779514" cy="764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ДОХОДНОЙ ЧАСТИ БЮДЖЕТА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86567750"/>
              </p:ext>
            </p:extLst>
          </p:nvPr>
        </p:nvGraphicFramePr>
        <p:xfrm>
          <a:off x="0" y="836613"/>
          <a:ext cx="9036050" cy="60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5590386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5590386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5598695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85419270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6290206"/>
              </p:ext>
            </p:extLst>
          </p:nvPr>
        </p:nvGraphicFramePr>
        <p:xfrm>
          <a:off x="107505" y="692696"/>
          <a:ext cx="8928992" cy="6136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42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ДИНАМИКА 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6762959"/>
              </p:ext>
            </p:extLst>
          </p:nvPr>
        </p:nvGraphicFramePr>
        <p:xfrm>
          <a:off x="107504" y="836712"/>
          <a:ext cx="892899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7217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1067</TotalTime>
  <Words>1713</Words>
  <Application>Microsoft Office PowerPoint</Application>
  <PresentationFormat>Экран (4:3)</PresentationFormat>
  <Paragraphs>460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БЮДЖЕТ ДЛЯ ГРАЖДАН ПО ПРОЕКТУ МУНИЦИПАЛЬНОГО ОБРАЗОВАНИЯ МУНИЦИПАЛЬНОГО РАЙОНА «СЫКТЫВДИНСКИЙ» НА 2020 ГОД И ПЛАНОВЫЙ ПЕРИОД 2021 И 2022 ГОДЫ</vt:lpstr>
      <vt:lpstr>ОСНОВНЫЕ НАПРАВЛЕНИЯ БЮДЖЕТНОЙ И НАЛОГОВОЙ ПОЛИТИКИ МО МР «СЫКТЫВДИНСКИЙ»</vt:lpstr>
      <vt:lpstr>ФОРМИРОВАНИЕ ДОХОДНОЙ ЧАСТИ БЮДЖЕТА</vt:lpstr>
      <vt:lpstr>СХЕМА РАСПРЕДЕЛЕНИЯ НДФЛ</vt:lpstr>
      <vt:lpstr>ИЗМЕНЕНИЯ ФЕДЕРАЛЬНОГО ЗАКОНОДАТЕЛЬСВТА</vt:lpstr>
      <vt:lpstr>ОБЩИЕ ПАРАМЕТРЫ ПРОЕКТА БЮДЖЕТА</vt:lpstr>
      <vt:lpstr>СТРУКТУРА ДОХОДНОЙ ЧАСТИ БЮДЖЕТА</vt:lpstr>
      <vt:lpstr>СТРУКТУРА НАЛОГОВЫХ ДОХОДОВ</vt:lpstr>
      <vt:lpstr>ДИНАМИКА НАЛОГОВЫХ ДОХОДОВ</vt:lpstr>
      <vt:lpstr>СТРУКТУРА НЕНАЛОГОВЫХ ДОХОДОВ</vt:lpstr>
      <vt:lpstr>ДИНАМИКА НЕНАЛОГОВЫХ ДОХОДОВ</vt:lpstr>
      <vt:lpstr>СТРУКТУРА БЕЗВОЗМЕЗДНЫХ ПОСТУПЛЕНИЙ</vt:lpstr>
      <vt:lpstr>МУНИЦИПАЛЬНЫЙ ДОРОЖНЫЙ ФОНД</vt:lpstr>
      <vt:lpstr>РАСХОДЫ БЮДЖЕТА ПО ОСНОВНЫМ НАПРАВЛЕНИЯМ ДЕЯТЕЛЬНОСТИ</vt:lpstr>
      <vt:lpstr>РАСХОДЫ СОЦИАЛЬНОЙ СФЕРЫ</vt:lpstr>
      <vt:lpstr>МУНИЦИПАЛЬНЫЕ ПРОГРАММЫ </vt:lpstr>
      <vt:lpstr>РАЗВИТИЕ ЭКОНОМИКИ</vt:lpstr>
      <vt:lpstr>РАЗВИТИЕ ЭНЕРГЕТИКИ, ЖИЛИЩНО-КОММУНАЛЬНОГО И ДОРОЖНОГО ХОЗЯЙСТВА</vt:lpstr>
      <vt:lpstr>ПЕРЕСЕЛЕНИЕ ГРАЖДАН ИЗ АВАРИЙНОГО И ВЕТХОГО ЖИЛЬЯ</vt:lpstr>
      <vt:lpstr>РАЗВИТИЕ ГРАДОСТРОИТЕЛЬНОЙ ДЕЯТЕЛЬНОСТИ</vt:lpstr>
      <vt:lpstr>РАЗВИТИЕ ОБРАЗОВАНИЯ</vt:lpstr>
      <vt:lpstr>СОЗДАНИЕ УСЛОВИЙ ДЛЯ РАЗВИТИЯ СОЦИАЛЬНОЙ СФЕРЫ</vt:lpstr>
      <vt:lpstr>РАЗВИТИЕ КУЛЬТУРЫ,  ФИЗИЧЕСКОЙ КУЛЬТУРЫ И СПОРТА</vt:lpstr>
      <vt:lpstr>РАЗВИТИЕ МУНИЦИПАЛЬНОГО УПРАВЛЕНИЯ</vt:lpstr>
      <vt:lpstr>ОБЕСПЕЧЕНИЕ БЕЗОПАСНОСТИ НАСЕЛЕНИЯ И МУНИЦИПАЛЬНОГО ИМУЩЕСТВА</vt:lpstr>
      <vt:lpstr>ДОХОДЫ И РАСХОДЫ НА 2020 ГОД  НА 1 ЖИТЕЛЯ</vt:lpstr>
      <vt:lpstr>ОБЩИЕ ПАРАМЕТРЫ ПРОЕКТА БЮДЖЕТА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PUSER27_1</dc:creator>
  <cp:lastModifiedBy>PUSER00_7</cp:lastModifiedBy>
  <cp:revision>105</cp:revision>
  <cp:lastPrinted>2019-11-25T14:19:03Z</cp:lastPrinted>
  <dcterms:created xsi:type="dcterms:W3CDTF">2019-11-21T10:36:10Z</dcterms:created>
  <dcterms:modified xsi:type="dcterms:W3CDTF">2019-12-05T07:13:37Z</dcterms:modified>
</cp:coreProperties>
</file>