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63" r:id="rId2"/>
    <p:sldId id="268" r:id="rId3"/>
    <p:sldId id="259" r:id="rId4"/>
    <p:sldId id="266" r:id="rId5"/>
    <p:sldId id="267" r:id="rId6"/>
    <p:sldId id="273" r:id="rId7"/>
    <p:sldId id="262" r:id="rId8"/>
    <p:sldId id="274" r:id="rId9"/>
    <p:sldId id="275" r:id="rId10"/>
    <p:sldId id="264" r:id="rId11"/>
    <p:sldId id="269" r:id="rId12"/>
    <p:sldId id="260" r:id="rId13"/>
    <p:sldId id="270" r:id="rId14"/>
    <p:sldId id="277" r:id="rId15"/>
    <p:sldId id="271" r:id="rId1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5419"/>
    <a:srgbClr val="1748D3"/>
    <a:srgbClr val="CB923D"/>
    <a:srgbClr val="BFECF7"/>
    <a:srgbClr val="9F5FCF"/>
    <a:srgbClr val="8CBF2F"/>
    <a:srgbClr val="E67D26"/>
    <a:srgbClr val="AC2659"/>
    <a:srgbClr val="DD2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9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_-* #,##0.0_р_._-;\-* #,##0.0_р_._-;_-* "-"?_р_._-;_-@_-</c:formatCode>
                <c:ptCount val="4"/>
                <c:pt idx="0">
                  <c:v>637810.19999999902</c:v>
                </c:pt>
                <c:pt idx="1">
                  <c:v>571776.4</c:v>
                </c:pt>
                <c:pt idx="2">
                  <c:v>504226.7</c:v>
                </c:pt>
                <c:pt idx="3">
                  <c:v>504570.4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_-* #,##0.0_р_._-;\-* #,##0.0_р_._-;_-* "-"?_р_._-;_-@_-</c:formatCode>
                <c:ptCount val="4"/>
                <c:pt idx="0">
                  <c:v>285308</c:v>
                </c:pt>
                <c:pt idx="1">
                  <c:v>262270</c:v>
                </c:pt>
                <c:pt idx="2">
                  <c:v>253469.6</c:v>
                </c:pt>
                <c:pt idx="3">
                  <c:v>251425.7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E67D26"/>
            </a:solidFill>
          </c:spPr>
          <c:invertIfNegative val="1"/>
          <c:dLbls>
            <c:dLbl>
              <c:idx val="0"/>
              <c:layout>
                <c:manualLayout>
                  <c:x val="2.6446095892201749E-2"/>
                  <c:y val="-1.713515692329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692275495667649E-2"/>
                  <c:y val="-2.1418946154118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630730594801167E-2"/>
                  <c:y val="-2.3560840769530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161387358025889E-2"/>
                  <c:y val="-1.0709473077059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Лист1!$D$2:$D$5</c:f>
              <c:numCache>
                <c:formatCode>_-* #,##0.0_р_._-;\-* #,##0.0_р_._-;_-* "-"?_р_._-;_-@_-</c:formatCode>
                <c:ptCount val="4"/>
                <c:pt idx="0">
                  <c:v>26395</c:v>
                </c:pt>
                <c:pt idx="1">
                  <c:v>24778</c:v>
                </c:pt>
                <c:pt idx="2">
                  <c:v>24419</c:v>
                </c:pt>
                <c:pt idx="3">
                  <c:v>21333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48388736"/>
        <c:axId val="48398720"/>
        <c:axId val="0"/>
      </c:bar3DChart>
      <c:catAx>
        <c:axId val="4838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8398720"/>
        <c:crosses val="autoZero"/>
        <c:auto val="1"/>
        <c:lblAlgn val="ctr"/>
        <c:lblOffset val="100"/>
        <c:noMultiLvlLbl val="1"/>
      </c:catAx>
      <c:valAx>
        <c:axId val="48398720"/>
        <c:scaling>
          <c:orientation val="minMax"/>
        </c:scaling>
        <c:delete val="1"/>
        <c:axPos val="l"/>
        <c:numFmt formatCode="_-* #,##0.0_р_._-;\-* #,##0.0_р_._-;_-* &quot;-&quot;?_р_._-;_-@_-" sourceLinked="1"/>
        <c:majorTickMark val="none"/>
        <c:minorTickMark val="none"/>
        <c:tickLblPos val="none"/>
        <c:crossAx val="483887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6385669959853"/>
          <c:y val="4.9572181472045833E-2"/>
          <c:w val="0.60248532784282249"/>
          <c:h val="0.5623161459010833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bubble3D val="0"/>
            <c:spPr>
              <a:solidFill>
                <a:srgbClr val="BD5419"/>
              </a:solidFill>
            </c:spPr>
          </c:dPt>
          <c:dPt>
            <c:idx val="2"/>
            <c:bubble3D val="0"/>
            <c:spPr>
              <a:solidFill>
                <a:srgbClr val="AC2659"/>
              </a:solidFill>
            </c:spPr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6"/>
            <c:bubble3D val="0"/>
            <c:spPr>
              <a:solidFill>
                <a:srgbClr val="9F5FCF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обеспечение деятельности ОМСУ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образование</c:v>
                </c:pt>
                <c:pt idx="4">
                  <c:v>культура и спорт</c:v>
                </c:pt>
                <c:pt idx="5">
                  <c:v>социальная политика</c:v>
                </c:pt>
                <c:pt idx="6">
                  <c:v>иные вопросы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3088.5</c:v>
                </c:pt>
                <c:pt idx="1">
                  <c:v>1472.4</c:v>
                </c:pt>
                <c:pt idx="2">
                  <c:v>502.8</c:v>
                </c:pt>
                <c:pt idx="3">
                  <c:v>24384.9</c:v>
                </c:pt>
                <c:pt idx="4">
                  <c:v>3124.4</c:v>
                </c:pt>
                <c:pt idx="5">
                  <c:v>1652</c:v>
                </c:pt>
                <c:pt idx="6">
                  <c:v>1688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5.5150073150812377E-2"/>
          <c:y val="0.63988685072518203"/>
          <c:w val="0.88462049166624668"/>
          <c:h val="0.3460781597881713"/>
        </c:manualLayout>
      </c:layout>
      <c:overlay val="1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0"/>
      <c:rAngAx val="1"/>
    </c:view3D>
    <c:floor>
      <c:thickness val="0"/>
      <c:spPr>
        <a:noFill/>
        <a:ln w="25400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222168.1</c:v>
                </c:pt>
                <c:pt idx="1">
                  <c:v>210116.8</c:v>
                </c:pt>
                <c:pt idx="2">
                  <c:v>198200.1</c:v>
                </c:pt>
                <c:pt idx="3">
                  <c:v>195132.2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#,##0.0_р_.</c:formatCode>
                <c:ptCount val="4"/>
                <c:pt idx="0">
                  <c:v>43053.9</c:v>
                </c:pt>
                <c:pt idx="1">
                  <c:v>33328</c:v>
                </c:pt>
                <c:pt idx="2">
                  <c:v>34242</c:v>
                </c:pt>
                <c:pt idx="3">
                  <c:v>35116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9F5FCF"/>
            </a:solidFill>
          </c:spPr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Лист1!$D$2:$D$5</c:f>
              <c:numCache>
                <c:formatCode>#,##0.0_р_.</c:formatCode>
                <c:ptCount val="4"/>
                <c:pt idx="0">
                  <c:v>16586</c:v>
                </c:pt>
                <c:pt idx="1">
                  <c:v>16325.2</c:v>
                </c:pt>
                <c:pt idx="2">
                  <c:v>18377.5</c:v>
                </c:pt>
                <c:pt idx="3">
                  <c:v>18377.5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Госпошлина</c:v>
                </c:pt>
              </c:strCache>
            </c:strRef>
          </c:tx>
          <c:spPr>
            <a:solidFill>
              <a:srgbClr val="FFC000"/>
            </a:solidFill>
          </c:spPr>
          <c:invertIfNegative val="1"/>
          <c:dLbls>
            <c:dLbl>
              <c:idx val="0"/>
              <c:layout>
                <c:manualLayout>
                  <c:x val="0"/>
                  <c:y val="-3.2805252008912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4992268809506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3.0618407414365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1666666666666683E-3"/>
                  <c:y val="-3.2805252008912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Лист1!$E$2:$E$5</c:f>
              <c:numCache>
                <c:formatCode>#,##0.0_р_.</c:formatCode>
                <c:ptCount val="4"/>
                <c:pt idx="0">
                  <c:v>3500</c:v>
                </c:pt>
                <c:pt idx="1">
                  <c:v>2500</c:v>
                </c:pt>
                <c:pt idx="2">
                  <c:v>2650</c:v>
                </c:pt>
                <c:pt idx="3">
                  <c:v>2800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47508480"/>
        <c:axId val="47518464"/>
        <c:axId val="0"/>
      </c:bar3DChart>
      <c:catAx>
        <c:axId val="4750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7518464"/>
        <c:crosses val="autoZero"/>
        <c:auto val="1"/>
        <c:lblAlgn val="ctr"/>
        <c:lblOffset val="100"/>
        <c:noMultiLvlLbl val="1"/>
      </c:catAx>
      <c:valAx>
        <c:axId val="47518464"/>
        <c:scaling>
          <c:orientation val="minMax"/>
        </c:scaling>
        <c:delete val="1"/>
        <c:axPos val="l"/>
        <c:numFmt formatCode="#,##0.0_р_." sourceLinked="1"/>
        <c:majorTickMark val="none"/>
        <c:minorTickMark val="none"/>
        <c:tickLblPos val="none"/>
        <c:crossAx val="475084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 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17045</c:v>
                </c:pt>
                <c:pt idx="1">
                  <c:v>15537</c:v>
                </c:pt>
                <c:pt idx="2">
                  <c:v>15455</c:v>
                </c:pt>
                <c:pt idx="3">
                  <c:v>12345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продажи активов</c:v>
                </c:pt>
              </c:strCache>
            </c:strRef>
          </c:tx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 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#,##0.0_р_.</c:formatCode>
                <c:ptCount val="4"/>
                <c:pt idx="0">
                  <c:v>4850</c:v>
                </c:pt>
                <c:pt idx="1">
                  <c:v>5200</c:v>
                </c:pt>
                <c:pt idx="2">
                  <c:v>4800</c:v>
                </c:pt>
                <c:pt idx="3">
                  <c:v>4700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Штрафы и санкции</c:v>
                </c:pt>
              </c:strCache>
            </c:strRef>
          </c:tx>
          <c:spPr>
            <a:solidFill>
              <a:srgbClr val="9F5FCF"/>
            </a:solidFill>
          </c:spPr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 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Лист1!$D$2:$D$5</c:f>
              <c:numCache>
                <c:formatCode>#,##0.0_р_.</c:formatCode>
                <c:ptCount val="4"/>
                <c:pt idx="0">
                  <c:v>3500</c:v>
                </c:pt>
                <c:pt idx="1">
                  <c:v>3500</c:v>
                </c:pt>
                <c:pt idx="2">
                  <c:v>3600</c:v>
                </c:pt>
                <c:pt idx="3">
                  <c:v>3700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solidFill>
              <a:srgbClr val="FFC000"/>
            </a:solidFill>
          </c:spPr>
          <c:invertIfNegative val="1"/>
          <c:dLbls>
            <c:dLbl>
              <c:idx val="0"/>
              <c:layout>
                <c:manualLayout>
                  <c:x val="6.944444444444477E-3"/>
                  <c:y val="-3.4957948959330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665573053368326E-3"/>
                  <c:y val="-2.4033761946689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666666666666683E-3"/>
                  <c:y val="-2.1848718099581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909E-3"/>
                  <c:y val="-2.1848718099581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 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Лист1!$E$2:$E$5</c:f>
              <c:numCache>
                <c:formatCode>#,##0.0_р_.</c:formatCode>
                <c:ptCount val="4"/>
                <c:pt idx="0">
                  <c:v>1000</c:v>
                </c:pt>
                <c:pt idx="1">
                  <c:v>541</c:v>
                </c:pt>
                <c:pt idx="2">
                  <c:v>564</c:v>
                </c:pt>
                <c:pt idx="3">
                  <c:v>588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47603072"/>
        <c:axId val="47613056"/>
        <c:axId val="0"/>
      </c:bar3DChart>
      <c:catAx>
        <c:axId val="4760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7613056"/>
        <c:crosses val="autoZero"/>
        <c:auto val="1"/>
        <c:lblAlgn val="ctr"/>
        <c:lblOffset val="100"/>
        <c:noMultiLvlLbl val="1"/>
      </c:catAx>
      <c:valAx>
        <c:axId val="47613056"/>
        <c:scaling>
          <c:orientation val="minMax"/>
        </c:scaling>
        <c:delete val="1"/>
        <c:axPos val="l"/>
        <c:numFmt formatCode="#,##0.0_р_." sourceLinked="1"/>
        <c:majorTickMark val="none"/>
        <c:minorTickMark val="none"/>
        <c:tickLblPos val="none"/>
        <c:crossAx val="476030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445538057742782"/>
          <c:y val="1.3675120415537039E-2"/>
          <c:w val="0.83284732416922469"/>
          <c:h val="0.91356426579767946"/>
        </c:manualLayout>
      </c:layout>
      <c:bar3DChart>
        <c:barDir val="bar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9F5FCF"/>
            </a:solidFill>
          </c:spPr>
          <c:invertIfNegative val="1"/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59269.8</c:v>
                </c:pt>
                <c:pt idx="1">
                  <c:v>51947.1</c:v>
                </c:pt>
                <c:pt idx="2">
                  <c:v>1298.7</c:v>
                </c:pt>
                <c:pt idx="3">
                  <c:v>1235.5999999999999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#,##0.0_р_.</c:formatCode>
                <c:ptCount val="4"/>
                <c:pt idx="0">
                  <c:v>86943.4</c:v>
                </c:pt>
                <c:pt idx="1">
                  <c:v>25277.4</c:v>
                </c:pt>
                <c:pt idx="2">
                  <c:v>7735.6</c:v>
                </c:pt>
                <c:pt idx="3">
                  <c:v>7735.6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0070C0"/>
            </a:solidFill>
          </c:spPr>
          <c:invertIfNegative val="1"/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Лист1!$D$2:$D$5</c:f>
              <c:numCache>
                <c:formatCode>#,##0.0_р_.</c:formatCode>
                <c:ptCount val="4"/>
                <c:pt idx="0">
                  <c:v>488536.9</c:v>
                </c:pt>
                <c:pt idx="1">
                  <c:v>494551.9</c:v>
                </c:pt>
                <c:pt idx="2">
                  <c:v>495192.4</c:v>
                </c:pt>
                <c:pt idx="3">
                  <c:v>495599.2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ПОСТУПЛЕНИЯ</c:v>
                </c:pt>
              </c:strCache>
            </c:strRef>
          </c:tx>
          <c:spPr>
            <a:solidFill>
              <a:srgbClr val="BD5419"/>
            </a:solidFill>
          </c:spPr>
          <c:invertIfNegative val="1"/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Лист1!$E$2:$E$5</c:f>
              <c:numCache>
                <c:formatCode>#,##0.0_р_.</c:formatCode>
                <c:ptCount val="4"/>
                <c:pt idx="0">
                  <c:v>3060.1</c:v>
                </c:pt>
                <c:pt idx="1">
                  <c:v>3060.1</c:v>
                </c:pt>
                <c:pt idx="2">
                  <c:v>3060.1</c:v>
                </c:pt>
                <c:pt idx="3">
                  <c:v>3060.1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49712128"/>
        <c:axId val="49726208"/>
        <c:axId val="0"/>
      </c:bar3DChart>
      <c:catAx>
        <c:axId val="49712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9726208"/>
        <c:crosses val="autoZero"/>
        <c:auto val="1"/>
        <c:lblAlgn val="ctr"/>
        <c:lblOffset val="100"/>
        <c:noMultiLvlLbl val="1"/>
      </c:catAx>
      <c:valAx>
        <c:axId val="49726208"/>
        <c:scaling>
          <c:orientation val="minMax"/>
        </c:scaling>
        <c:delete val="1"/>
        <c:axPos val="b"/>
        <c:numFmt formatCode="#,##0.0_р_." sourceLinked="1"/>
        <c:majorTickMark val="none"/>
        <c:minorTickMark val="none"/>
        <c:tickLblPos val="none"/>
        <c:crossAx val="497121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500" b="1">
              <a:latin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bubble3D val="0"/>
            <c:spPr>
              <a:solidFill>
                <a:srgbClr val="DD2FAF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92D05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E67D26"/>
              </a:solidFill>
            </c:spPr>
          </c:dPt>
          <c:dPt>
            <c:idx val="7"/>
            <c:bubble3D val="0"/>
            <c:spPr>
              <a:solidFill>
                <a:srgbClr val="9F5FCF"/>
              </a:solidFill>
            </c:spPr>
          </c:dPt>
          <c:dLbls>
            <c:dLbl>
              <c:idx val="6"/>
              <c:layout>
                <c:manualLayout>
                  <c:x val="5.4874039152918247E-2"/>
                  <c:y val="-9.8412317615970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0.1</c:v>
                </c:pt>
                <c:pt idx="1">
                  <c:v>1.7</c:v>
                </c:pt>
                <c:pt idx="2">
                  <c:v>64.2</c:v>
                </c:pt>
                <c:pt idx="3">
                  <c:v>0.1</c:v>
                </c:pt>
                <c:pt idx="4">
                  <c:v>11.7</c:v>
                </c:pt>
                <c:pt idx="5">
                  <c:v>1.1000000000000001</c:v>
                </c:pt>
                <c:pt idx="6">
                  <c:v>3.7</c:v>
                </c:pt>
                <c:pt idx="7">
                  <c:v>17.399999999999999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055704870851704E-2"/>
          <c:y val="7.087686156143598E-2"/>
          <c:w val="0.82611090580257907"/>
          <c:h val="0.828926972836274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92D05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E67D26"/>
              </a:solidFill>
            </c:spPr>
          </c:dPt>
          <c:dPt>
            <c:idx val="7"/>
            <c:bubble3D val="0"/>
            <c:spPr>
              <a:solidFill>
                <a:srgbClr val="9F5FCF"/>
              </a:solidFill>
            </c:spPr>
          </c:dPt>
          <c:dLbls>
            <c:dLbl>
              <c:idx val="6"/>
              <c:layout>
                <c:manualLayout>
                  <c:x val="4.9933193070277111E-2"/>
                  <c:y val="-0.131650026580444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0.1</c:v>
                </c:pt>
                <c:pt idx="1">
                  <c:v>0.9</c:v>
                </c:pt>
                <c:pt idx="2">
                  <c:v>68.3</c:v>
                </c:pt>
                <c:pt idx="3">
                  <c:v>0.1</c:v>
                </c:pt>
                <c:pt idx="4">
                  <c:v>12.6</c:v>
                </c:pt>
                <c:pt idx="5">
                  <c:v>1.2</c:v>
                </c:pt>
                <c:pt idx="6">
                  <c:v>2.4</c:v>
                </c:pt>
                <c:pt idx="7">
                  <c:v>14.4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444496704798062"/>
          <c:y val="9.9154736040440228E-2"/>
          <c:w val="0.82666593875460004"/>
          <c:h val="0.822797373410234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92D05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E67D26"/>
              </a:solidFill>
            </c:spPr>
          </c:dPt>
          <c:dPt>
            <c:idx val="7"/>
            <c:bubble3D val="0"/>
            <c:spPr>
              <a:solidFill>
                <a:srgbClr val="9F5FCF"/>
              </a:solidFill>
            </c:spPr>
          </c:dPt>
          <c:dLbls>
            <c:dLbl>
              <c:idx val="1"/>
              <c:delete val="1"/>
            </c:dLbl>
            <c:dLbl>
              <c:idx val="6"/>
              <c:layout>
                <c:manualLayout>
                  <c:x val="7.1407648956006167E-2"/>
                  <c:y val="-9.3339765360233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0.1</c:v>
                </c:pt>
                <c:pt idx="1">
                  <c:v>0.8</c:v>
                </c:pt>
                <c:pt idx="2">
                  <c:v>68.3</c:v>
                </c:pt>
                <c:pt idx="3">
                  <c:v>0.1</c:v>
                </c:pt>
                <c:pt idx="4">
                  <c:v>12.6</c:v>
                </c:pt>
                <c:pt idx="5">
                  <c:v>1.2</c:v>
                </c:pt>
                <c:pt idx="6">
                  <c:v>2.4</c:v>
                </c:pt>
                <c:pt idx="7">
                  <c:v>14.5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14300"/>
            </a:sp3d>
          </c:spPr>
          <c:invertIfNegative val="0"/>
          <c:dLbls>
            <c:dLbl>
              <c:idx val="0"/>
              <c:layout>
                <c:manualLayout>
                  <c:x val="-1.8490329031541301E-2"/>
                  <c:y val="-1.2597806592918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912662033967569E-2"/>
                  <c:y val="-2.09963443215303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949513.2</c:v>
                </c:pt>
                <c:pt idx="1">
                  <c:v>858824.4</c:v>
                </c:pt>
                <c:pt idx="2">
                  <c:v>782115.3</c:v>
                </c:pt>
                <c:pt idx="3">
                  <c:v>777329.1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14300"/>
            </a:sp3d>
          </c:spPr>
          <c:invertIfNegative val="0"/>
          <c:dLbls>
            <c:dLbl>
              <c:idx val="0"/>
              <c:layout>
                <c:manualLayout>
                  <c:x val="2.4179661041246314E-2"/>
                  <c:y val="-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757328038820079E-2"/>
                  <c:y val="-3.1494516482295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645663026688801E-2"/>
                  <c:y val="-1.679707545722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490329031541401E-2"/>
                  <c:y val="-2.0996344321530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#,##0.0_р_.</c:formatCode>
                <c:ptCount val="4"/>
                <c:pt idx="0">
                  <c:v>1053865.5</c:v>
                </c:pt>
                <c:pt idx="1">
                  <c:v>868870.4</c:v>
                </c:pt>
                <c:pt idx="2">
                  <c:v>782115.3</c:v>
                </c:pt>
                <c:pt idx="3">
                  <c:v>777329.1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1.9912550039242968E-2"/>
                  <c:y val="0.11128062490411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378664019410041E-2"/>
                  <c:y val="6.298903296459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Лист1!$D$2:$D$5</c:f>
              <c:numCache>
                <c:formatCode>#,##0.0_р_.</c:formatCode>
                <c:ptCount val="4"/>
                <c:pt idx="0">
                  <c:v>104352.30000000005</c:v>
                </c:pt>
                <c:pt idx="1">
                  <c:v>10046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4"/>
        <c:gapDepth val="340"/>
        <c:shape val="cylinder"/>
        <c:axId val="167376768"/>
        <c:axId val="167378304"/>
        <c:axId val="0"/>
      </c:bar3DChart>
      <c:catAx>
        <c:axId val="16737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7378304"/>
        <c:crosses val="autoZero"/>
        <c:auto val="1"/>
        <c:lblAlgn val="ctr"/>
        <c:lblOffset val="100"/>
        <c:noMultiLvlLbl val="0"/>
      </c:catAx>
      <c:valAx>
        <c:axId val="167378304"/>
        <c:scaling>
          <c:orientation val="minMax"/>
        </c:scaling>
        <c:delete val="1"/>
        <c:axPos val="l"/>
        <c:numFmt formatCode="#,##0.0_р_." sourceLinked="1"/>
        <c:majorTickMark val="none"/>
        <c:minorTickMark val="none"/>
        <c:tickLblPos val="none"/>
        <c:crossAx val="1673767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85835668846479"/>
          <c:y val="0"/>
          <c:w val="0.66415921526759036"/>
          <c:h val="0.557299476469113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1"/>
              </a:solidFill>
            </a:ln>
          </c:spPr>
          <c:dPt>
            <c:idx val="0"/>
            <c:bubble3D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</c:spPr>
          </c:dPt>
          <c:dPt>
            <c:idx val="1"/>
            <c:bubble3D val="0"/>
            <c:spPr>
              <a:solidFill>
                <a:srgbClr val="00B050"/>
              </a:solidFill>
              <a:ln>
                <a:solidFill>
                  <a:schemeClr val="accent1"/>
                </a:solidFill>
              </a:ln>
            </c:spPr>
          </c:dPt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финансовая помощь от бюджетов других уровней</c:v>
                </c:pt>
              </c:strCache>
            </c:strRef>
          </c:cat>
          <c:val>
            <c:numRef>
              <c:f>Лист1!$B$2:$B$3</c:f>
              <c:numCache>
                <c:formatCode>#,##0.0_р_.</c:formatCode>
                <c:ptCount val="2"/>
                <c:pt idx="0">
                  <c:v>11856</c:v>
                </c:pt>
                <c:pt idx="1">
                  <c:v>23641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4.5197740112994364E-2"/>
          <c:y val="0.68106945883143422"/>
          <c:w val="0.87042239423461898"/>
          <c:h val="0.21226462107001873"/>
        </c:manualLayout>
      </c:layout>
      <c:overlay val="1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ADB07C-99F6-40A9-998B-588AF7979EAC}" type="doc">
      <dgm:prSet loTypeId="urn:microsoft.com/office/officeart/2005/8/layout/arrow2" loCatId="process" qsTypeId="urn:microsoft.com/office/officeart/2005/8/quickstyle/simple1" qsCatId="simple" csTypeId="urn:microsoft.com/office/officeart/2005/8/colors/accent1_1" csCatId="accent1" phldr="1"/>
      <dgm:spPr/>
    </dgm:pt>
    <dgm:pt modelId="{4F0B2554-383F-45F9-A3DD-BA501CF1FD16}">
      <dgm:prSet phldrT="[Текст]" custT="1"/>
      <dgm:spPr>
        <a:ln w="31750">
          <a:solidFill>
            <a:srgbClr val="E67D26"/>
          </a:solidFill>
        </a:ln>
      </dgm:spPr>
      <dgm:t>
        <a:bodyPr anchor="ctr"/>
        <a:lstStyle/>
        <a:p>
          <a:pPr algn="l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Составление проекта бюджета (июль – 15 ноября)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8063170-AEE5-416E-B5AF-AA4931A4AF9D}" type="sibTrans" cxnId="{8B64EABA-31D4-4022-B143-D6097392CEA7}">
      <dgm:prSet/>
      <dgm:spPr/>
      <dgm:t>
        <a:bodyPr/>
        <a:lstStyle/>
        <a:p>
          <a:pPr algn="l"/>
          <a:endParaRPr lang="ru-RU"/>
        </a:p>
      </dgm:t>
    </dgm:pt>
    <dgm:pt modelId="{7F69CC96-B190-41FA-BBAC-1999AA59A67C}" type="parTrans" cxnId="{8B64EABA-31D4-4022-B143-D6097392CEA7}">
      <dgm:prSet/>
      <dgm:spPr/>
      <dgm:t>
        <a:bodyPr/>
        <a:lstStyle/>
        <a:p>
          <a:pPr algn="l"/>
          <a:endParaRPr lang="ru-RU"/>
        </a:p>
      </dgm:t>
    </dgm:pt>
    <dgm:pt modelId="{2AED90E6-2C4A-4126-9288-4051AF26BB76}" type="pres">
      <dgm:prSet presAssocID="{B3ADB07C-99F6-40A9-998B-588AF7979EAC}" presName="arrowDiagram" presStyleCnt="0">
        <dgm:presLayoutVars>
          <dgm:chMax val="5"/>
          <dgm:dir/>
          <dgm:resizeHandles val="exact"/>
        </dgm:presLayoutVars>
      </dgm:prSet>
      <dgm:spPr/>
    </dgm:pt>
    <dgm:pt modelId="{7B8BE4FE-D6C3-4A28-9FBD-B033AA1DA25A}" type="pres">
      <dgm:prSet presAssocID="{B3ADB07C-99F6-40A9-998B-588AF7979EAC}" presName="arrow" presStyleLbl="bgShp" presStyleIdx="0" presStyleCnt="1"/>
      <dgm:spPr>
        <a:solidFill>
          <a:schemeClr val="accent3">
            <a:lumMod val="75000"/>
          </a:schemeClr>
        </a:solidFill>
      </dgm:spPr>
    </dgm:pt>
    <dgm:pt modelId="{BC0E1D2A-C9DF-43E8-B30D-18648CCA1E3F}" type="pres">
      <dgm:prSet presAssocID="{B3ADB07C-99F6-40A9-998B-588AF7979EAC}" presName="arrowDiagram1" presStyleCnt="0">
        <dgm:presLayoutVars>
          <dgm:bulletEnabled val="1"/>
        </dgm:presLayoutVars>
      </dgm:prSet>
      <dgm:spPr/>
    </dgm:pt>
    <dgm:pt modelId="{CB4EB505-E243-4051-B5CC-CD37052B4E30}" type="pres">
      <dgm:prSet presAssocID="{4F0B2554-383F-45F9-A3DD-BA501CF1FD16}" presName="bullet1" presStyleLbl="node1" presStyleIdx="0" presStyleCnt="1" custScaleX="47806" custScaleY="47805" custLinFactX="-419935" custLinFactY="200000" custLinFactNeighborX="-500000" custLinFactNeighborY="204395"/>
      <dgm:spPr>
        <a:solidFill>
          <a:srgbClr val="E67D26"/>
        </a:solidFill>
        <a:ln>
          <a:solidFill>
            <a:schemeClr val="bg1"/>
          </a:solidFill>
        </a:ln>
      </dgm:spPr>
    </dgm:pt>
    <dgm:pt modelId="{F3141745-C2B7-47FA-BFDA-D157A5D6C9CD}" type="pres">
      <dgm:prSet presAssocID="{4F0B2554-383F-45F9-A3DD-BA501CF1FD16}" presName="textBox1" presStyleLbl="revTx" presStyleIdx="0" presStyleCnt="1" custFlipVert="0" custScaleX="196876" custScaleY="8536" custLinFactNeighborX="3711" custLinFactNeighborY="45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EC3F03-C8A6-4DBF-8FAA-9E57720D4126}" type="presOf" srcId="{4F0B2554-383F-45F9-A3DD-BA501CF1FD16}" destId="{F3141745-C2B7-47FA-BFDA-D157A5D6C9CD}" srcOrd="0" destOrd="0" presId="urn:microsoft.com/office/officeart/2005/8/layout/arrow2"/>
    <dgm:cxn modelId="{8B64EABA-31D4-4022-B143-D6097392CEA7}" srcId="{B3ADB07C-99F6-40A9-998B-588AF7979EAC}" destId="{4F0B2554-383F-45F9-A3DD-BA501CF1FD16}" srcOrd="0" destOrd="0" parTransId="{7F69CC96-B190-41FA-BBAC-1999AA59A67C}" sibTransId="{08063170-AEE5-416E-B5AF-AA4931A4AF9D}"/>
    <dgm:cxn modelId="{83EA2811-B641-4E4F-B5D7-44DF6CD7BF77}" type="presOf" srcId="{B3ADB07C-99F6-40A9-998B-588AF7979EAC}" destId="{2AED90E6-2C4A-4126-9288-4051AF26BB76}" srcOrd="0" destOrd="0" presId="urn:microsoft.com/office/officeart/2005/8/layout/arrow2"/>
    <dgm:cxn modelId="{587AFF6C-827E-4CFD-841F-04E65BC883BF}" type="presParOf" srcId="{2AED90E6-2C4A-4126-9288-4051AF26BB76}" destId="{7B8BE4FE-D6C3-4A28-9FBD-B033AA1DA25A}" srcOrd="0" destOrd="0" presId="urn:microsoft.com/office/officeart/2005/8/layout/arrow2"/>
    <dgm:cxn modelId="{5C818CF2-A486-443F-9A92-C0BDD4F3E9F8}" type="presParOf" srcId="{2AED90E6-2C4A-4126-9288-4051AF26BB76}" destId="{BC0E1D2A-C9DF-43E8-B30D-18648CCA1E3F}" srcOrd="1" destOrd="0" presId="urn:microsoft.com/office/officeart/2005/8/layout/arrow2"/>
    <dgm:cxn modelId="{DC3A8361-9F11-4A43-88D9-12E23692446A}" type="presParOf" srcId="{BC0E1D2A-C9DF-43E8-B30D-18648CCA1E3F}" destId="{CB4EB505-E243-4051-B5CC-CD37052B4E30}" srcOrd="0" destOrd="0" presId="urn:microsoft.com/office/officeart/2005/8/layout/arrow2"/>
    <dgm:cxn modelId="{BFE5382D-7B87-426E-913F-10137E269C05}" type="presParOf" srcId="{BC0E1D2A-C9DF-43E8-B30D-18648CCA1E3F}" destId="{F3141745-C2B7-47FA-BFDA-D157A5D6C9CD}" srcOrd="1" destOrd="0" presId="urn:microsoft.com/office/officeart/2005/8/layout/arrow2"/>
  </dgm:cxnLst>
  <dgm:bg/>
  <dgm:whole>
    <a:ln w="6350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ADDF28-84FA-4575-AC5D-17A0A7CE7C62}" type="doc">
      <dgm:prSet loTypeId="urn:microsoft.com/office/officeart/2008/layout/VerticalCurvedList" loCatId="list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12BA53-CC1B-4A51-9A44-3EFF139960FF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Субсидии на финансовое обеспечение   дорожной деятельности в отношении автомобильных дорог общего пользования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BC96BF-9CBD-41F4-952A-A910CF81DD8E}" type="parTrans" cxnId="{092B73FE-2C39-4440-A97F-D4A1E1EF6D4E}">
      <dgm:prSet/>
      <dgm:spPr/>
      <dgm:t>
        <a:bodyPr/>
        <a:lstStyle/>
        <a:p>
          <a:endParaRPr lang="ru-RU"/>
        </a:p>
      </dgm:t>
    </dgm:pt>
    <dgm:pt modelId="{77FF4767-8B52-4339-BA3C-993333D6D8AF}" type="sibTrans" cxnId="{092B73FE-2C39-4440-A97F-D4A1E1EF6D4E}">
      <dgm:prSet/>
      <dgm:spPr/>
      <dgm:t>
        <a:bodyPr/>
        <a:lstStyle/>
        <a:p>
          <a:endParaRPr lang="ru-RU"/>
        </a:p>
      </dgm:t>
    </dgm:pt>
    <dgm:pt modelId="{9247D814-8402-43CE-B6EA-C86F953D7F7A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 от уплаты акцизов на автомобильный бензин, дизельное топливо, моторные масла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1211B01-90DF-438A-824F-5036CAB71060}" type="parTrans" cxnId="{66792AC1-231F-407A-BA3F-2830ED0ED8F5}">
      <dgm:prSet/>
      <dgm:spPr/>
      <dgm:t>
        <a:bodyPr/>
        <a:lstStyle/>
        <a:p>
          <a:endParaRPr lang="ru-RU"/>
        </a:p>
      </dgm:t>
    </dgm:pt>
    <dgm:pt modelId="{ED73B057-00DF-44A0-9A28-DC547CE76A87}" type="sibTrans" cxnId="{66792AC1-231F-407A-BA3F-2830ED0ED8F5}">
      <dgm:prSet/>
      <dgm:spPr/>
      <dgm:t>
        <a:bodyPr/>
        <a:lstStyle/>
        <a:p>
          <a:endParaRPr lang="ru-RU"/>
        </a:p>
      </dgm:t>
    </dgm:pt>
    <dgm:pt modelId="{03DAE1FC-8500-4B1D-AE3D-DB5864AC880B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800" b="0" i="0" u="none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Субсидии на оборудование и содержание зимних автомобильных дорог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EA32F95-4121-40A9-B6A7-FA5B7566271E}" type="parTrans" cxnId="{4269D899-6137-4B11-96FF-4FC7A286CB7E}">
      <dgm:prSet/>
      <dgm:spPr/>
      <dgm:t>
        <a:bodyPr/>
        <a:lstStyle/>
        <a:p>
          <a:endParaRPr lang="ru-RU"/>
        </a:p>
      </dgm:t>
    </dgm:pt>
    <dgm:pt modelId="{DD938CA1-9677-450E-ACFE-90195DC3671B}" type="sibTrans" cxnId="{4269D899-6137-4B11-96FF-4FC7A286CB7E}">
      <dgm:prSet/>
      <dgm:spPr/>
      <dgm:t>
        <a:bodyPr/>
        <a:lstStyle/>
        <a:p>
          <a:endParaRPr lang="ru-RU"/>
        </a:p>
      </dgm:t>
    </dgm:pt>
    <dgm:pt modelId="{904ABDC5-1B0C-406A-B9C6-19BC9B478F56}" type="pres">
      <dgm:prSet presAssocID="{43ADDF28-84FA-4575-AC5D-17A0A7CE7C6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36F78EA-BC08-4E83-8B1F-13FD9539CBDE}" type="pres">
      <dgm:prSet presAssocID="{43ADDF28-84FA-4575-AC5D-17A0A7CE7C62}" presName="Name1" presStyleCnt="0"/>
      <dgm:spPr/>
    </dgm:pt>
    <dgm:pt modelId="{5D05477D-C349-4F61-AAC9-BFB88F04F990}" type="pres">
      <dgm:prSet presAssocID="{43ADDF28-84FA-4575-AC5D-17A0A7CE7C62}" presName="cycle" presStyleCnt="0"/>
      <dgm:spPr/>
    </dgm:pt>
    <dgm:pt modelId="{30D269FF-4B69-487B-AB4E-73EFC94B8747}" type="pres">
      <dgm:prSet presAssocID="{43ADDF28-84FA-4575-AC5D-17A0A7CE7C62}" presName="srcNode" presStyleLbl="node1" presStyleIdx="0" presStyleCnt="3"/>
      <dgm:spPr/>
    </dgm:pt>
    <dgm:pt modelId="{78D16C61-8B3D-4BA6-8FD9-DB2BA43F2B3C}" type="pres">
      <dgm:prSet presAssocID="{43ADDF28-84FA-4575-AC5D-17A0A7CE7C62}" presName="conn" presStyleLbl="parChTrans1D2" presStyleIdx="0" presStyleCnt="1" custScaleY="114344"/>
      <dgm:spPr/>
      <dgm:t>
        <a:bodyPr/>
        <a:lstStyle/>
        <a:p>
          <a:endParaRPr lang="ru-RU"/>
        </a:p>
      </dgm:t>
    </dgm:pt>
    <dgm:pt modelId="{EA75F9C3-ECE3-4BC2-BCAC-7FDD39EB7ECB}" type="pres">
      <dgm:prSet presAssocID="{43ADDF28-84FA-4575-AC5D-17A0A7CE7C62}" presName="extraNode" presStyleLbl="node1" presStyleIdx="0" presStyleCnt="3"/>
      <dgm:spPr/>
    </dgm:pt>
    <dgm:pt modelId="{8FB3264B-CF97-4CAC-A043-7318C3D29DCE}" type="pres">
      <dgm:prSet presAssocID="{43ADDF28-84FA-4575-AC5D-17A0A7CE7C62}" presName="dstNode" presStyleLbl="node1" presStyleIdx="0" presStyleCnt="3"/>
      <dgm:spPr/>
    </dgm:pt>
    <dgm:pt modelId="{323E6259-258B-4E34-ACE0-441EFC66A322}" type="pres">
      <dgm:prSet presAssocID="{6312BA53-CC1B-4A51-9A44-3EFF139960FF}" presName="text_1" presStyleLbl="node1" presStyleIdx="0" presStyleCnt="3" custScaleX="94914" custScaleY="133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AC539-06C5-40B1-9561-6706F73075DB}" type="pres">
      <dgm:prSet presAssocID="{6312BA53-CC1B-4A51-9A44-3EFF139960FF}" presName="accent_1" presStyleCnt="0"/>
      <dgm:spPr/>
    </dgm:pt>
    <dgm:pt modelId="{EB9F4337-BE84-4C4B-98BA-9AFAA3A5A84C}" type="pres">
      <dgm:prSet presAssocID="{6312BA53-CC1B-4A51-9A44-3EFF139960FF}" presName="accentRepeatNode" presStyleLbl="solidFgAcc1" presStyleIdx="0" presStyleCnt="3"/>
      <dgm:spPr>
        <a:solidFill>
          <a:srgbClr val="92D050"/>
        </a:solidFill>
      </dgm:spPr>
    </dgm:pt>
    <dgm:pt modelId="{624861D9-66A8-42B1-817C-6CD039BEB0D3}" type="pres">
      <dgm:prSet presAssocID="{9247D814-8402-43CE-B6EA-C86F953D7F7A}" presName="text_2" presStyleLbl="node1" presStyleIdx="1" presStyleCnt="3" custScaleX="95178" custScaleY="132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3477B-18A9-48AE-89E9-349F162AED43}" type="pres">
      <dgm:prSet presAssocID="{9247D814-8402-43CE-B6EA-C86F953D7F7A}" presName="accent_2" presStyleCnt="0"/>
      <dgm:spPr/>
    </dgm:pt>
    <dgm:pt modelId="{37C658E5-2915-4089-A827-F5B153E47069}" type="pres">
      <dgm:prSet presAssocID="{9247D814-8402-43CE-B6EA-C86F953D7F7A}" presName="accentRepeatNode" presStyleLbl="solidFgAcc1" presStyleIdx="1" presStyleCnt="3"/>
      <dgm:spPr>
        <a:solidFill>
          <a:srgbClr val="92D050"/>
        </a:solidFill>
      </dgm:spPr>
    </dgm:pt>
    <dgm:pt modelId="{26BF0578-8F6C-4FF7-9B40-8A642AE929DE}" type="pres">
      <dgm:prSet presAssocID="{03DAE1FC-8500-4B1D-AE3D-DB5864AC880B}" presName="text_3" presStyleLbl="node1" presStyleIdx="2" presStyleCnt="3" custScaleX="95548" custScaleY="112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08C524-6C12-4887-A18F-98209A9D565A}" type="pres">
      <dgm:prSet presAssocID="{03DAE1FC-8500-4B1D-AE3D-DB5864AC880B}" presName="accent_3" presStyleCnt="0"/>
      <dgm:spPr/>
    </dgm:pt>
    <dgm:pt modelId="{B23C2FF1-A863-4E76-A225-F6CA5FC885F8}" type="pres">
      <dgm:prSet presAssocID="{03DAE1FC-8500-4B1D-AE3D-DB5864AC880B}" presName="accentRepeatNode" presStyleLbl="solidFgAcc1" presStyleIdx="2" presStyleCnt="3"/>
      <dgm:spPr>
        <a:solidFill>
          <a:srgbClr val="92D050"/>
        </a:solidFill>
      </dgm:spPr>
    </dgm:pt>
  </dgm:ptLst>
  <dgm:cxnLst>
    <dgm:cxn modelId="{4269D899-6137-4B11-96FF-4FC7A286CB7E}" srcId="{43ADDF28-84FA-4575-AC5D-17A0A7CE7C62}" destId="{03DAE1FC-8500-4B1D-AE3D-DB5864AC880B}" srcOrd="2" destOrd="0" parTransId="{DEA32F95-4121-40A9-B6A7-FA5B7566271E}" sibTransId="{DD938CA1-9677-450E-ACFE-90195DC3671B}"/>
    <dgm:cxn modelId="{60CD9424-9A1C-427C-AF70-B8C3B6299418}" type="presOf" srcId="{77FF4767-8B52-4339-BA3C-993333D6D8AF}" destId="{78D16C61-8B3D-4BA6-8FD9-DB2BA43F2B3C}" srcOrd="0" destOrd="0" presId="urn:microsoft.com/office/officeart/2008/layout/VerticalCurvedList"/>
    <dgm:cxn modelId="{7BEAF7B4-F5F2-456F-9EDF-066DC5E734B8}" type="presOf" srcId="{03DAE1FC-8500-4B1D-AE3D-DB5864AC880B}" destId="{26BF0578-8F6C-4FF7-9B40-8A642AE929DE}" srcOrd="0" destOrd="0" presId="urn:microsoft.com/office/officeart/2008/layout/VerticalCurvedList"/>
    <dgm:cxn modelId="{DECA0CCD-FF59-45D1-A9F1-0CCF53294531}" type="presOf" srcId="{6312BA53-CC1B-4A51-9A44-3EFF139960FF}" destId="{323E6259-258B-4E34-ACE0-441EFC66A322}" srcOrd="0" destOrd="0" presId="urn:microsoft.com/office/officeart/2008/layout/VerticalCurvedList"/>
    <dgm:cxn modelId="{CD825016-E638-4953-974D-FA66FA999782}" type="presOf" srcId="{43ADDF28-84FA-4575-AC5D-17A0A7CE7C62}" destId="{904ABDC5-1B0C-406A-B9C6-19BC9B478F56}" srcOrd="0" destOrd="0" presId="urn:microsoft.com/office/officeart/2008/layout/VerticalCurvedList"/>
    <dgm:cxn modelId="{66792AC1-231F-407A-BA3F-2830ED0ED8F5}" srcId="{43ADDF28-84FA-4575-AC5D-17A0A7CE7C62}" destId="{9247D814-8402-43CE-B6EA-C86F953D7F7A}" srcOrd="1" destOrd="0" parTransId="{01211B01-90DF-438A-824F-5036CAB71060}" sibTransId="{ED73B057-00DF-44A0-9A28-DC547CE76A87}"/>
    <dgm:cxn modelId="{092B73FE-2C39-4440-A97F-D4A1E1EF6D4E}" srcId="{43ADDF28-84FA-4575-AC5D-17A0A7CE7C62}" destId="{6312BA53-CC1B-4A51-9A44-3EFF139960FF}" srcOrd="0" destOrd="0" parTransId="{DCBC96BF-9CBD-41F4-952A-A910CF81DD8E}" sibTransId="{77FF4767-8B52-4339-BA3C-993333D6D8AF}"/>
    <dgm:cxn modelId="{1197D629-A80C-4281-800F-8D9953F88549}" type="presOf" srcId="{9247D814-8402-43CE-B6EA-C86F953D7F7A}" destId="{624861D9-66A8-42B1-817C-6CD039BEB0D3}" srcOrd="0" destOrd="0" presId="urn:microsoft.com/office/officeart/2008/layout/VerticalCurvedList"/>
    <dgm:cxn modelId="{F06ABF43-84E6-4BE6-85BA-6CAB3719CBCF}" type="presParOf" srcId="{904ABDC5-1B0C-406A-B9C6-19BC9B478F56}" destId="{C36F78EA-BC08-4E83-8B1F-13FD9539CBDE}" srcOrd="0" destOrd="0" presId="urn:microsoft.com/office/officeart/2008/layout/VerticalCurvedList"/>
    <dgm:cxn modelId="{8A9AEC70-A4B9-4102-916D-3B160E04C1DC}" type="presParOf" srcId="{C36F78EA-BC08-4E83-8B1F-13FD9539CBDE}" destId="{5D05477D-C349-4F61-AAC9-BFB88F04F990}" srcOrd="0" destOrd="0" presId="urn:microsoft.com/office/officeart/2008/layout/VerticalCurvedList"/>
    <dgm:cxn modelId="{C1B72118-6A2E-47B1-A998-20E57EA9AE39}" type="presParOf" srcId="{5D05477D-C349-4F61-AAC9-BFB88F04F990}" destId="{30D269FF-4B69-487B-AB4E-73EFC94B8747}" srcOrd="0" destOrd="0" presId="urn:microsoft.com/office/officeart/2008/layout/VerticalCurvedList"/>
    <dgm:cxn modelId="{A975D7A7-6A8C-4BCE-8EC0-432CDDEB5027}" type="presParOf" srcId="{5D05477D-C349-4F61-AAC9-BFB88F04F990}" destId="{78D16C61-8B3D-4BA6-8FD9-DB2BA43F2B3C}" srcOrd="1" destOrd="0" presId="urn:microsoft.com/office/officeart/2008/layout/VerticalCurvedList"/>
    <dgm:cxn modelId="{1456C8A2-7C46-4D79-AE5B-3946A65BD8B4}" type="presParOf" srcId="{5D05477D-C349-4F61-AAC9-BFB88F04F990}" destId="{EA75F9C3-ECE3-4BC2-BCAC-7FDD39EB7ECB}" srcOrd="2" destOrd="0" presId="urn:microsoft.com/office/officeart/2008/layout/VerticalCurvedList"/>
    <dgm:cxn modelId="{EA951E72-2A8D-430A-A128-52CAF53F3A4F}" type="presParOf" srcId="{5D05477D-C349-4F61-AAC9-BFB88F04F990}" destId="{8FB3264B-CF97-4CAC-A043-7318C3D29DCE}" srcOrd="3" destOrd="0" presId="urn:microsoft.com/office/officeart/2008/layout/VerticalCurvedList"/>
    <dgm:cxn modelId="{30E3B0F0-D89A-4CC6-9AB9-FE9ECE440FC0}" type="presParOf" srcId="{C36F78EA-BC08-4E83-8B1F-13FD9539CBDE}" destId="{323E6259-258B-4E34-ACE0-441EFC66A322}" srcOrd="1" destOrd="0" presId="urn:microsoft.com/office/officeart/2008/layout/VerticalCurvedList"/>
    <dgm:cxn modelId="{3C243E4B-D055-406C-8063-369D0A19227A}" type="presParOf" srcId="{C36F78EA-BC08-4E83-8B1F-13FD9539CBDE}" destId="{7D6AC539-06C5-40B1-9561-6706F73075DB}" srcOrd="2" destOrd="0" presId="urn:microsoft.com/office/officeart/2008/layout/VerticalCurvedList"/>
    <dgm:cxn modelId="{1697FA0D-0C35-4FD5-BDF5-188D9AA8A2A6}" type="presParOf" srcId="{7D6AC539-06C5-40B1-9561-6706F73075DB}" destId="{EB9F4337-BE84-4C4B-98BA-9AFAA3A5A84C}" srcOrd="0" destOrd="0" presId="urn:microsoft.com/office/officeart/2008/layout/VerticalCurvedList"/>
    <dgm:cxn modelId="{7CB0848B-C898-44EF-AFF4-5E84ED40027A}" type="presParOf" srcId="{C36F78EA-BC08-4E83-8B1F-13FD9539CBDE}" destId="{624861D9-66A8-42B1-817C-6CD039BEB0D3}" srcOrd="3" destOrd="0" presId="urn:microsoft.com/office/officeart/2008/layout/VerticalCurvedList"/>
    <dgm:cxn modelId="{5EBC225E-12ED-46B9-85B9-571A0DCB6933}" type="presParOf" srcId="{C36F78EA-BC08-4E83-8B1F-13FD9539CBDE}" destId="{CFB3477B-18A9-48AE-89E9-349F162AED43}" srcOrd="4" destOrd="0" presId="urn:microsoft.com/office/officeart/2008/layout/VerticalCurvedList"/>
    <dgm:cxn modelId="{3AB499D7-8842-44EA-A481-105A930287D9}" type="presParOf" srcId="{CFB3477B-18A9-48AE-89E9-349F162AED43}" destId="{37C658E5-2915-4089-A827-F5B153E47069}" srcOrd="0" destOrd="0" presId="urn:microsoft.com/office/officeart/2008/layout/VerticalCurvedList"/>
    <dgm:cxn modelId="{AEC6EE81-4BBF-419A-8675-E06BF8D53C9E}" type="presParOf" srcId="{C36F78EA-BC08-4E83-8B1F-13FD9539CBDE}" destId="{26BF0578-8F6C-4FF7-9B40-8A642AE929DE}" srcOrd="5" destOrd="0" presId="urn:microsoft.com/office/officeart/2008/layout/VerticalCurvedList"/>
    <dgm:cxn modelId="{1DC6A656-B7DD-4D7C-A041-3678BB5D4B43}" type="presParOf" srcId="{C36F78EA-BC08-4E83-8B1F-13FD9539CBDE}" destId="{5B08C524-6C12-4887-A18F-98209A9D565A}" srcOrd="6" destOrd="0" presId="urn:microsoft.com/office/officeart/2008/layout/VerticalCurvedList"/>
    <dgm:cxn modelId="{7915E8C8-CA94-4157-BDC6-C1300E555408}" type="presParOf" srcId="{5B08C524-6C12-4887-A18F-98209A9D565A}" destId="{B23C2FF1-A863-4E76-A225-F6CA5FC885F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ADDF28-84FA-4575-AC5D-17A0A7CE7C62}" type="doc">
      <dgm:prSet loTypeId="urn:microsoft.com/office/officeart/2005/8/layout/default#1" loCatId="list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312BA53-CC1B-4A51-9A44-3EFF139960FF}">
      <dgm:prSet phldrT="[Текст]" custT="1"/>
      <dgm:spPr/>
      <dgm:t>
        <a:bodyPr/>
        <a:lstStyle/>
        <a:p>
          <a:r>
            <a: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содержание автомобильных дорог                         </a:t>
          </a:r>
          <a:r>
            <a: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22 023,7</a:t>
          </a:r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BC96BF-9CBD-41F4-952A-A910CF81DD8E}" type="parTrans" cxnId="{092B73FE-2C39-4440-A97F-D4A1E1EF6D4E}">
      <dgm:prSet/>
      <dgm:spPr/>
      <dgm:t>
        <a:bodyPr/>
        <a:lstStyle/>
        <a:p>
          <a:endParaRPr lang="ru-RU" sz="2500">
            <a:solidFill>
              <a:schemeClr val="tx1"/>
            </a:solidFill>
          </a:endParaRPr>
        </a:p>
      </dgm:t>
    </dgm:pt>
    <dgm:pt modelId="{77FF4767-8B52-4339-BA3C-993333D6D8AF}" type="sibTrans" cxnId="{092B73FE-2C39-4440-A97F-D4A1E1EF6D4E}">
      <dgm:prSet/>
      <dgm:spPr/>
      <dgm:t>
        <a:bodyPr/>
        <a:lstStyle/>
        <a:p>
          <a:endParaRPr lang="ru-RU" sz="2500">
            <a:solidFill>
              <a:schemeClr val="tx1"/>
            </a:solidFill>
          </a:endParaRPr>
        </a:p>
      </dgm:t>
    </dgm:pt>
    <dgm:pt modelId="{9247D814-8402-43CE-B6EA-C86F953D7F7A}">
      <dgm:prSet phldrT="[Текст]" custT="1"/>
      <dgm:spPr/>
      <dgm:t>
        <a:bodyPr/>
        <a:lstStyle/>
        <a:p>
          <a:r>
            <a: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проведение реконструкции, капитального и текущего ремонта автодорог                 </a:t>
          </a:r>
          <a:r>
            <a: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3 522,9</a:t>
          </a:r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1211B01-90DF-438A-824F-5036CAB71060}" type="parTrans" cxnId="{66792AC1-231F-407A-BA3F-2830ED0ED8F5}">
      <dgm:prSet/>
      <dgm:spPr/>
      <dgm:t>
        <a:bodyPr/>
        <a:lstStyle/>
        <a:p>
          <a:endParaRPr lang="ru-RU" sz="2500">
            <a:solidFill>
              <a:schemeClr val="tx1"/>
            </a:solidFill>
          </a:endParaRPr>
        </a:p>
      </dgm:t>
    </dgm:pt>
    <dgm:pt modelId="{ED73B057-00DF-44A0-9A28-DC547CE76A87}" type="sibTrans" cxnId="{66792AC1-231F-407A-BA3F-2830ED0ED8F5}">
      <dgm:prSet/>
      <dgm:spPr/>
      <dgm:t>
        <a:bodyPr/>
        <a:lstStyle/>
        <a:p>
          <a:endParaRPr lang="ru-RU" sz="2500">
            <a:solidFill>
              <a:schemeClr val="tx1"/>
            </a:solidFill>
          </a:endParaRPr>
        </a:p>
      </dgm:t>
    </dgm:pt>
    <dgm:pt modelId="{03DAE1FC-8500-4B1D-AE3D-DB5864AC880B}">
      <dgm:prSet phldrT="[Текст]" custT="1"/>
      <dgm:spPr/>
      <dgm:t>
        <a:bodyPr/>
        <a:lstStyle/>
        <a:p>
          <a:r>
            <a:rPr lang="ru-RU" sz="2500" b="0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МБТ бюджетам поселений на осуществление переданных полномочий             </a:t>
          </a:r>
          <a:r>
            <a:rPr lang="ru-RU" sz="2500" b="1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3 530,0</a:t>
          </a:r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EA32F95-4121-40A9-B6A7-FA5B7566271E}" type="parTrans" cxnId="{4269D899-6137-4B11-96FF-4FC7A286CB7E}">
      <dgm:prSet/>
      <dgm:spPr/>
      <dgm:t>
        <a:bodyPr/>
        <a:lstStyle/>
        <a:p>
          <a:endParaRPr lang="ru-RU" sz="2500">
            <a:solidFill>
              <a:schemeClr val="tx1"/>
            </a:solidFill>
          </a:endParaRPr>
        </a:p>
      </dgm:t>
    </dgm:pt>
    <dgm:pt modelId="{DD938CA1-9677-450E-ACFE-90195DC3671B}" type="sibTrans" cxnId="{4269D899-6137-4B11-96FF-4FC7A286CB7E}">
      <dgm:prSet/>
      <dgm:spPr/>
      <dgm:t>
        <a:bodyPr/>
        <a:lstStyle/>
        <a:p>
          <a:endParaRPr lang="ru-RU" sz="2500">
            <a:solidFill>
              <a:schemeClr val="tx1"/>
            </a:solidFill>
          </a:endParaRPr>
        </a:p>
      </dgm:t>
    </dgm:pt>
    <dgm:pt modelId="{F384F6D2-C81A-4D81-96FF-EF9D6C24A893}">
      <dgm:prSet phldrT="[Текст]" custT="1"/>
      <dgm:spPr/>
      <dgm:t>
        <a:bodyPr/>
        <a:lstStyle/>
        <a:p>
          <a:r>
            <a: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обустройство дорог в целях повышения безопасности дорожного движения                </a:t>
          </a:r>
          <a:r>
            <a: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2 053,0</a:t>
          </a:r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A37108-CE2A-489C-BD12-27DCF7EC8C6E}" type="parTrans" cxnId="{9DDCCD0F-50F3-4C54-8632-FC5820527EE8}">
      <dgm:prSet/>
      <dgm:spPr/>
      <dgm:t>
        <a:bodyPr/>
        <a:lstStyle/>
        <a:p>
          <a:endParaRPr lang="ru-RU" sz="2500">
            <a:solidFill>
              <a:schemeClr val="tx1"/>
            </a:solidFill>
          </a:endParaRPr>
        </a:p>
      </dgm:t>
    </dgm:pt>
    <dgm:pt modelId="{5B1E185A-0DB7-47F3-8C73-2C896809623B}" type="sibTrans" cxnId="{9DDCCD0F-50F3-4C54-8632-FC5820527EE8}">
      <dgm:prSet/>
      <dgm:spPr/>
      <dgm:t>
        <a:bodyPr/>
        <a:lstStyle/>
        <a:p>
          <a:endParaRPr lang="ru-RU" sz="2500">
            <a:solidFill>
              <a:schemeClr val="tx1"/>
            </a:solidFill>
          </a:endParaRPr>
        </a:p>
      </dgm:t>
    </dgm:pt>
    <dgm:pt modelId="{F27B8DF5-3B3F-4E34-B6F1-8B19C8A7DF7B}">
      <dgm:prSet custT="1"/>
      <dgm:spPr/>
      <dgm:t>
        <a:bodyPr/>
        <a:lstStyle/>
        <a:p>
          <a:r>
            <a:rPr lang="ru-RU" sz="2500" b="0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содержание зимних автомобильных дорог общего пользования местного значения </a:t>
          </a:r>
          <a:r>
            <a:rPr lang="ru-RU" sz="2500" b="1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405,2</a:t>
          </a:r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11A38F9-9B97-4CB2-98CE-C0282544AFA8}" type="parTrans" cxnId="{531AF972-95F5-406D-B3E6-94AC9BC0D5A5}">
      <dgm:prSet/>
      <dgm:spPr/>
      <dgm:t>
        <a:bodyPr/>
        <a:lstStyle/>
        <a:p>
          <a:endParaRPr lang="ru-RU" sz="2500">
            <a:solidFill>
              <a:schemeClr val="tx1"/>
            </a:solidFill>
          </a:endParaRPr>
        </a:p>
      </dgm:t>
    </dgm:pt>
    <dgm:pt modelId="{8DC937F3-441D-4D31-A3F1-3CA10AAF6529}" type="sibTrans" cxnId="{531AF972-95F5-406D-B3E6-94AC9BC0D5A5}">
      <dgm:prSet/>
      <dgm:spPr/>
      <dgm:t>
        <a:bodyPr/>
        <a:lstStyle/>
        <a:p>
          <a:endParaRPr lang="ru-RU" sz="2500">
            <a:solidFill>
              <a:schemeClr val="tx1"/>
            </a:solidFill>
          </a:endParaRPr>
        </a:p>
      </dgm:t>
    </dgm:pt>
    <dgm:pt modelId="{D91E0B82-99FD-430C-B40A-C8E68806FCC4}" type="pres">
      <dgm:prSet presAssocID="{43ADDF28-84FA-4575-AC5D-17A0A7CE7C6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A1A291-11A0-4FEF-9922-217D37AA5814}" type="pres">
      <dgm:prSet presAssocID="{6312BA53-CC1B-4A51-9A44-3EFF139960FF}" presName="node" presStyleLbl="node1" presStyleIdx="0" presStyleCnt="5" custScaleX="105022" custScaleY="115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F3FD5-9066-4C55-AA00-A2472646E26D}" type="pres">
      <dgm:prSet presAssocID="{77FF4767-8B52-4339-BA3C-993333D6D8AF}" presName="sibTrans" presStyleCnt="0"/>
      <dgm:spPr/>
    </dgm:pt>
    <dgm:pt modelId="{62269B21-2E78-4DDC-90C4-CBC02439BAF0}" type="pres">
      <dgm:prSet presAssocID="{9247D814-8402-43CE-B6EA-C86F953D7F7A}" presName="node" presStyleLbl="node1" presStyleIdx="1" presStyleCnt="5" custScaleY="112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AD4BC-2E70-4A07-9E73-3550776C1ABA}" type="pres">
      <dgm:prSet presAssocID="{ED73B057-00DF-44A0-9A28-DC547CE76A87}" presName="sibTrans" presStyleCnt="0"/>
      <dgm:spPr/>
    </dgm:pt>
    <dgm:pt modelId="{DDD2B0FC-D807-42F3-AB43-FDB0207ACD94}" type="pres">
      <dgm:prSet presAssocID="{03DAE1FC-8500-4B1D-AE3D-DB5864AC880B}" presName="node" presStyleLbl="node1" presStyleIdx="2" presStyleCnt="5" custScaleX="103363" custScaleY="115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2F6F6-568A-486D-BD0E-B8CCAC96F55F}" type="pres">
      <dgm:prSet presAssocID="{DD938CA1-9677-450E-ACFE-90195DC3671B}" presName="sibTrans" presStyleCnt="0"/>
      <dgm:spPr/>
    </dgm:pt>
    <dgm:pt modelId="{C0821BE7-D278-4D52-B2ED-DA160FD38685}" type="pres">
      <dgm:prSet presAssocID="{F384F6D2-C81A-4D81-96FF-EF9D6C24A893}" presName="node" presStyleLbl="node1" presStyleIdx="3" presStyleCnt="5" custScaleX="1107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72FE02-46FD-4907-A574-DE00D312441B}" type="pres">
      <dgm:prSet presAssocID="{5B1E185A-0DB7-47F3-8C73-2C896809623B}" presName="sibTrans" presStyleCnt="0"/>
      <dgm:spPr/>
    </dgm:pt>
    <dgm:pt modelId="{C811FF00-FF1B-4505-ACD4-A616D1E0DE09}" type="pres">
      <dgm:prSet presAssocID="{F27B8DF5-3B3F-4E34-B6F1-8B19C8A7DF7B}" presName="node" presStyleLbl="node1" presStyleIdx="4" presStyleCnt="5" custScaleX="110721" custLinFactNeighborX="-1242" custLinFactNeighborY="-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69D899-6137-4B11-96FF-4FC7A286CB7E}" srcId="{43ADDF28-84FA-4575-AC5D-17A0A7CE7C62}" destId="{03DAE1FC-8500-4B1D-AE3D-DB5864AC880B}" srcOrd="2" destOrd="0" parTransId="{DEA32F95-4121-40A9-B6A7-FA5B7566271E}" sibTransId="{DD938CA1-9677-450E-ACFE-90195DC3671B}"/>
    <dgm:cxn modelId="{E517C548-E74E-450F-BF13-FDFCFD330FCA}" type="presOf" srcId="{9247D814-8402-43CE-B6EA-C86F953D7F7A}" destId="{62269B21-2E78-4DDC-90C4-CBC02439BAF0}" srcOrd="0" destOrd="0" presId="urn:microsoft.com/office/officeart/2005/8/layout/default#1"/>
    <dgm:cxn modelId="{531AF972-95F5-406D-B3E6-94AC9BC0D5A5}" srcId="{43ADDF28-84FA-4575-AC5D-17A0A7CE7C62}" destId="{F27B8DF5-3B3F-4E34-B6F1-8B19C8A7DF7B}" srcOrd="4" destOrd="0" parTransId="{511A38F9-9B97-4CB2-98CE-C0282544AFA8}" sibTransId="{8DC937F3-441D-4D31-A3F1-3CA10AAF6529}"/>
    <dgm:cxn modelId="{9DDCCD0F-50F3-4C54-8632-FC5820527EE8}" srcId="{43ADDF28-84FA-4575-AC5D-17A0A7CE7C62}" destId="{F384F6D2-C81A-4D81-96FF-EF9D6C24A893}" srcOrd="3" destOrd="0" parTransId="{22A37108-CE2A-489C-BD12-27DCF7EC8C6E}" sibTransId="{5B1E185A-0DB7-47F3-8C73-2C896809623B}"/>
    <dgm:cxn modelId="{AAABB3B3-1E3B-4A05-8EA5-5723C8281653}" type="presOf" srcId="{43ADDF28-84FA-4575-AC5D-17A0A7CE7C62}" destId="{D91E0B82-99FD-430C-B40A-C8E68806FCC4}" srcOrd="0" destOrd="0" presId="urn:microsoft.com/office/officeart/2005/8/layout/default#1"/>
    <dgm:cxn modelId="{8BD6B684-9CD6-4554-ABDB-AA146CBED408}" type="presOf" srcId="{F384F6D2-C81A-4D81-96FF-EF9D6C24A893}" destId="{C0821BE7-D278-4D52-B2ED-DA160FD38685}" srcOrd="0" destOrd="0" presId="urn:microsoft.com/office/officeart/2005/8/layout/default#1"/>
    <dgm:cxn modelId="{7443369D-AE9E-4F48-91AB-294B042756B3}" type="presOf" srcId="{03DAE1FC-8500-4B1D-AE3D-DB5864AC880B}" destId="{DDD2B0FC-D807-42F3-AB43-FDB0207ACD94}" srcOrd="0" destOrd="0" presId="urn:microsoft.com/office/officeart/2005/8/layout/default#1"/>
    <dgm:cxn modelId="{66792AC1-231F-407A-BA3F-2830ED0ED8F5}" srcId="{43ADDF28-84FA-4575-AC5D-17A0A7CE7C62}" destId="{9247D814-8402-43CE-B6EA-C86F953D7F7A}" srcOrd="1" destOrd="0" parTransId="{01211B01-90DF-438A-824F-5036CAB71060}" sibTransId="{ED73B057-00DF-44A0-9A28-DC547CE76A87}"/>
    <dgm:cxn modelId="{092B73FE-2C39-4440-A97F-D4A1E1EF6D4E}" srcId="{43ADDF28-84FA-4575-AC5D-17A0A7CE7C62}" destId="{6312BA53-CC1B-4A51-9A44-3EFF139960FF}" srcOrd="0" destOrd="0" parTransId="{DCBC96BF-9CBD-41F4-952A-A910CF81DD8E}" sibTransId="{77FF4767-8B52-4339-BA3C-993333D6D8AF}"/>
    <dgm:cxn modelId="{693DE0B4-EECF-47FC-B68F-639567C52759}" type="presOf" srcId="{6312BA53-CC1B-4A51-9A44-3EFF139960FF}" destId="{B9A1A291-11A0-4FEF-9922-217D37AA5814}" srcOrd="0" destOrd="0" presId="urn:microsoft.com/office/officeart/2005/8/layout/default#1"/>
    <dgm:cxn modelId="{B953C31F-FEC7-4174-B2FB-E356149542F5}" type="presOf" srcId="{F27B8DF5-3B3F-4E34-B6F1-8B19C8A7DF7B}" destId="{C811FF00-FF1B-4505-ACD4-A616D1E0DE09}" srcOrd="0" destOrd="0" presId="urn:microsoft.com/office/officeart/2005/8/layout/default#1"/>
    <dgm:cxn modelId="{45B62AE4-7552-4BC5-97FA-6BABC2BA7D64}" type="presParOf" srcId="{D91E0B82-99FD-430C-B40A-C8E68806FCC4}" destId="{B9A1A291-11A0-4FEF-9922-217D37AA5814}" srcOrd="0" destOrd="0" presId="urn:microsoft.com/office/officeart/2005/8/layout/default#1"/>
    <dgm:cxn modelId="{68F5E732-4172-4206-A600-2B56549593CD}" type="presParOf" srcId="{D91E0B82-99FD-430C-B40A-C8E68806FCC4}" destId="{3D0F3FD5-9066-4C55-AA00-A2472646E26D}" srcOrd="1" destOrd="0" presId="urn:microsoft.com/office/officeart/2005/8/layout/default#1"/>
    <dgm:cxn modelId="{4127F85E-4699-4FB9-9A59-B4089E831F3F}" type="presParOf" srcId="{D91E0B82-99FD-430C-B40A-C8E68806FCC4}" destId="{62269B21-2E78-4DDC-90C4-CBC02439BAF0}" srcOrd="2" destOrd="0" presId="urn:microsoft.com/office/officeart/2005/8/layout/default#1"/>
    <dgm:cxn modelId="{F9224098-3280-41E3-AE85-8C8A8980ABBC}" type="presParOf" srcId="{D91E0B82-99FD-430C-B40A-C8E68806FCC4}" destId="{34DAD4BC-2E70-4A07-9E73-3550776C1ABA}" srcOrd="3" destOrd="0" presId="urn:microsoft.com/office/officeart/2005/8/layout/default#1"/>
    <dgm:cxn modelId="{65130632-9561-4B76-A252-82EAC77A6BC4}" type="presParOf" srcId="{D91E0B82-99FD-430C-B40A-C8E68806FCC4}" destId="{DDD2B0FC-D807-42F3-AB43-FDB0207ACD94}" srcOrd="4" destOrd="0" presId="urn:microsoft.com/office/officeart/2005/8/layout/default#1"/>
    <dgm:cxn modelId="{F9EA0BBC-1AEB-4B5A-86B3-31EF36CE9DBD}" type="presParOf" srcId="{D91E0B82-99FD-430C-B40A-C8E68806FCC4}" destId="{EF12F6F6-568A-486D-BD0E-B8CCAC96F55F}" srcOrd="5" destOrd="0" presId="urn:microsoft.com/office/officeart/2005/8/layout/default#1"/>
    <dgm:cxn modelId="{A31650A9-261B-4C06-9A88-4011396D8A0F}" type="presParOf" srcId="{D91E0B82-99FD-430C-B40A-C8E68806FCC4}" destId="{C0821BE7-D278-4D52-B2ED-DA160FD38685}" srcOrd="6" destOrd="0" presId="urn:microsoft.com/office/officeart/2005/8/layout/default#1"/>
    <dgm:cxn modelId="{0656780D-4511-4365-AB1C-6A68292586F4}" type="presParOf" srcId="{D91E0B82-99FD-430C-B40A-C8E68806FCC4}" destId="{D472FE02-46FD-4907-A574-DE00D312441B}" srcOrd="7" destOrd="0" presId="urn:microsoft.com/office/officeart/2005/8/layout/default#1"/>
    <dgm:cxn modelId="{8F178E3F-9280-4B82-9CB3-6CFDF0C8A56B}" type="presParOf" srcId="{D91E0B82-99FD-430C-B40A-C8E68806FCC4}" destId="{C811FF00-FF1B-4505-ACD4-A616D1E0DE09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8BE4FE-D6C3-4A28-9FBD-B033AA1DA25A}">
      <dsp:nvSpPr>
        <dsp:cNvPr id="0" name=""/>
        <dsp:cNvSpPr/>
      </dsp:nvSpPr>
      <dsp:spPr>
        <a:xfrm>
          <a:off x="0" y="285760"/>
          <a:ext cx="9144000" cy="5715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EB505-E243-4051-B5CC-CD37052B4E30}">
      <dsp:nvSpPr>
        <dsp:cNvPr id="0" name=""/>
        <dsp:cNvSpPr/>
      </dsp:nvSpPr>
      <dsp:spPr>
        <a:xfrm>
          <a:off x="928663" y="4357715"/>
          <a:ext cx="323482" cy="323475"/>
        </a:xfrm>
        <a:prstGeom prst="ellipse">
          <a:avLst/>
        </a:prstGeom>
        <a:solidFill>
          <a:srgbClr val="E67D26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41745-C2B7-47FA-BFDA-D157A5D6C9CD}">
      <dsp:nvSpPr>
        <dsp:cNvPr id="0" name=""/>
        <dsp:cNvSpPr/>
      </dsp:nvSpPr>
      <dsp:spPr>
        <a:xfrm>
          <a:off x="1943063" y="5643607"/>
          <a:ext cx="7200936" cy="360020"/>
        </a:xfrm>
        <a:prstGeom prst="round2DiagRect">
          <a:avLst/>
        </a:prstGeom>
        <a:noFill/>
        <a:ln w="31750">
          <a:solidFill>
            <a:srgbClr val="E67D26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854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Составление проекта бюджета (июль – 15 ноября)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60638" y="5661182"/>
        <a:ext cx="7165786" cy="3248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0.14563</cdr:x>
      <cdr:y>0.0496</cdr:y>
    </cdr:from>
    <cdr:to>
      <cdr:x>0.27063</cdr:x>
      <cdr:y>0.10089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331640" y="288032"/>
          <a:ext cx="1143000" cy="2978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285 308,0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0.5315</cdr:x>
      <cdr:y>0.1116</cdr:y>
    </cdr:from>
    <cdr:to>
      <cdr:x>0.6565</cdr:x>
      <cdr:y>0.16289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860032" y="648072"/>
          <a:ext cx="1143000" cy="2978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253 469,6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0.3425</cdr:x>
      <cdr:y>0.0992</cdr:y>
    </cdr:from>
    <cdr:to>
      <cdr:x>0.46751</cdr:x>
      <cdr:y>0.15049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131840" y="576064"/>
          <a:ext cx="1143091" cy="2978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262 270,0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0.72837</cdr:x>
      <cdr:y>0.124</cdr:y>
    </cdr:from>
    <cdr:to>
      <cdr:x>0.85337</cdr:x>
      <cdr:y>0.17529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660232" y="720080"/>
          <a:ext cx="1143000" cy="2978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251 425,7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0.84375</cdr:x>
      <cdr:y>0.01282</cdr:y>
    </cdr:from>
    <cdr:to>
      <cdr:x>1</cdr:x>
      <cdr:y>0.08974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7715272" y="71438"/>
          <a:ext cx="1428728" cy="4286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Тыс.руб.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0.19063</cdr:x>
      <cdr:y>0.73322</cdr:y>
    </cdr:from>
    <cdr:to>
      <cdr:x>0.27008</cdr:x>
      <cdr:y>0.78727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714103" y="4085646"/>
          <a:ext cx="714383" cy="301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9,3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0.19063</cdr:x>
      <cdr:y>0.53938</cdr:y>
    </cdr:from>
    <cdr:to>
      <cdr:x>0.26213</cdr:x>
      <cdr:y>0.59343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714103" y="3005526"/>
          <a:ext cx="642899" cy="301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9,1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0.3508</cdr:x>
      <cdr:y>0.17754</cdr:y>
    </cdr:from>
    <cdr:to>
      <cdr:x>0.43819</cdr:x>
      <cdr:y>0.23159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154263" y="989302"/>
          <a:ext cx="785776" cy="3011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8,2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0.37483</cdr:x>
      <cdr:y>0.37139</cdr:y>
    </cdr:from>
    <cdr:to>
      <cdr:x>0.46222</cdr:x>
      <cdr:y>0.42545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370287" y="2069422"/>
          <a:ext cx="785776" cy="3012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8,2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0.42288</cdr:x>
      <cdr:y>0.56523</cdr:y>
    </cdr:from>
    <cdr:to>
      <cdr:x>0.50232</cdr:x>
      <cdr:y>0.61928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3802335" y="3149542"/>
          <a:ext cx="714292" cy="3011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86,5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0.43889</cdr:x>
      <cdr:y>0.74615</cdr:y>
    </cdr:from>
    <cdr:to>
      <cdr:x>0.52628</cdr:x>
      <cdr:y>0.8002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3946351" y="4157654"/>
          <a:ext cx="785776" cy="301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76,6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0.24669</cdr:x>
      <cdr:y>0.77199</cdr:y>
    </cdr:from>
    <cdr:to>
      <cdr:x>0.33408</cdr:x>
      <cdr:y>0.82604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2218159" y="4301670"/>
          <a:ext cx="785776" cy="301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13,6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0.22267</cdr:x>
      <cdr:y>0.59107</cdr:y>
    </cdr:from>
    <cdr:to>
      <cdr:x>0.30212</cdr:x>
      <cdr:y>0.64512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2002135" y="3293558"/>
          <a:ext cx="714382" cy="3011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4,4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0.18263</cdr:x>
      <cdr:y>0.38431</cdr:y>
    </cdr:from>
    <cdr:to>
      <cdr:x>0.26208</cdr:x>
      <cdr:y>0.43837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1642095" y="2141430"/>
          <a:ext cx="714383" cy="3012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1,5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0.18263</cdr:x>
      <cdr:y>0.17754</cdr:y>
    </cdr:from>
    <cdr:to>
      <cdr:x>0.25413</cdr:x>
      <cdr:y>0.23159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1642095" y="989302"/>
          <a:ext cx="642899" cy="3011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1,5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0.77524</cdr:x>
      <cdr:y>0.73322</cdr:y>
    </cdr:from>
    <cdr:to>
      <cdr:x>0.85469</cdr:x>
      <cdr:y>0.78728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6970687" y="4085646"/>
          <a:ext cx="714383" cy="3012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0,5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0.84677</cdr:x>
      <cdr:y>0.05762</cdr:y>
    </cdr:from>
    <cdr:to>
      <cdr:x>0.97581</cdr:x>
      <cdr:y>0.10714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560840" y="348508"/>
          <a:ext cx="1152128" cy="2995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99525-B183-4CE5-915D-FF057A7D41C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79FDD-CEB2-4AB0-882A-EB26DF16C2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772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9281B-EC81-4614-9B56-600918ECC77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12DE0-BC2A-4056-9AFD-6DBA1152BA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438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C55B5-45BD-4690-95F2-C433BF49190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fo@syktyvdin.rkomi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s://vk.com/ibudget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12" Type="http://schemas.microsoft.com/office/2007/relationships/diagramDrawing" Target="../diagrams/drawing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diagramColors" Target="../diagrams/colors3.xml"/><Relationship Id="rId5" Type="http://schemas.openxmlformats.org/officeDocument/2006/relationships/diagramColors" Target="../diagrams/colors2.xml"/><Relationship Id="rId10" Type="http://schemas.openxmlformats.org/officeDocument/2006/relationships/diagramQuickStyle" Target="../diagrams/quickStyle3.xml"/><Relationship Id="rId4" Type="http://schemas.openxmlformats.org/officeDocument/2006/relationships/diagramQuickStyle" Target="../diagrams/quickStyle2.xml"/><Relationship Id="rId9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933053" y="0"/>
            <a:ext cx="8072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МУНИЦИПАЛЬНОЕ ОБРАЗОВАНИЕ </a:t>
            </a:r>
            <a:br>
              <a:rPr lang="ru-RU" alt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МУНИЦИПАЛЬНОГО РАЙОНА «СЫКТЫВДИНСКИЙ»</a:t>
            </a:r>
            <a:r>
              <a:rPr lang="ru-RU" altLang="ru-RU" sz="2400" b="1" dirty="0" smtClean="0">
                <a:solidFill>
                  <a:srgbClr val="0066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altLang="ru-RU" sz="2400" b="1" dirty="0" smtClean="0">
                <a:solidFill>
                  <a:srgbClr val="0066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198884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altLang="ru-RU" sz="3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Бюджет для граждан к проекту бюджета муниципального образования муниципального района «Сыктывдинский» на 201</a:t>
            </a:r>
            <a:r>
              <a:rPr lang="ru-RU" altLang="ru-RU" sz="36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8</a:t>
            </a:r>
            <a:r>
              <a:rPr lang="ru-RU" altLang="ru-RU" sz="3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год и плановый период 2019-2020 годов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3053" y="2307"/>
            <a:ext cx="8072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МУНИЦИПАЛЬНОЕ ОБРАЗОВАНИЕ </a:t>
            </a:r>
            <a:br>
              <a:rPr lang="ru-RU" alt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МУНИЦИПАЛЬНОГО РАЙОНА «СЫКТЫВДИНСКИЙ»</a:t>
            </a:r>
            <a:r>
              <a:rPr lang="ru-RU" altLang="ru-RU" sz="2400" b="1" dirty="0" smtClean="0">
                <a:solidFill>
                  <a:srgbClr val="0066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altLang="ru-RU" sz="2400" b="1" dirty="0" smtClean="0">
                <a:solidFill>
                  <a:srgbClr val="0066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2400" b="1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8215338" cy="7246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МУНИЦИПАЛЬНЫЕ ПРОГРАММЫ НА 2018 И ПЛАНОВЫЙ ПЕРИОД 2019-2020 ГОДОВ</a:t>
            </a:r>
            <a:endParaRPr lang="ru-RU" sz="2400" dirty="0">
              <a:effectLst>
                <a:reflection blurRad="6350" endPos="0" dir="5400000" sy="-100000" algn="bl" rotWithShape="0"/>
              </a:effectLst>
            </a:endParaRPr>
          </a:p>
        </p:txBody>
      </p:sp>
      <p:pic>
        <p:nvPicPr>
          <p:cNvPr id="4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853258"/>
              </p:ext>
            </p:extLst>
          </p:nvPr>
        </p:nvGraphicFramePr>
        <p:xfrm>
          <a:off x="142844" y="928670"/>
          <a:ext cx="6500827" cy="5726028"/>
        </p:xfrm>
        <a:graphic>
          <a:graphicData uri="http://schemas.openxmlformats.org/drawingml/2006/table">
            <a:tbl>
              <a:tblPr/>
              <a:tblGrid>
                <a:gridCol w="2775634"/>
                <a:gridCol w="1022602"/>
                <a:gridCol w="876516"/>
                <a:gridCol w="956064"/>
                <a:gridCol w="870011"/>
              </a:tblGrid>
              <a:tr h="1978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Times New Roman"/>
                        </a:rPr>
                        <a:t>Наименование муниципальной программы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latin typeface="Times New Roman"/>
                        </a:rPr>
                        <a:t>Сумма, тыс.руб.</a:t>
                      </a:r>
                    </a:p>
                  </a:txBody>
                  <a:tcPr marL="5484" marR="5484" marT="54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3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latin typeface="Times New Roman"/>
                        </a:rPr>
                        <a:t>201</a:t>
                      </a:r>
                      <a:r>
                        <a:rPr lang="ru-RU" sz="1800" b="1" i="0" u="none" strike="noStrike" dirty="0" smtClean="0">
                          <a:latin typeface="Times New Roman"/>
                        </a:rPr>
                        <a:t>7      </a:t>
                      </a:r>
                      <a:r>
                        <a:rPr lang="ru-RU" sz="1300" b="1" i="0" u="none" strike="noStrike" dirty="0" smtClean="0">
                          <a:latin typeface="Times New Roman"/>
                        </a:rPr>
                        <a:t>(на</a:t>
                      </a:r>
                      <a:r>
                        <a:rPr lang="ru-RU" sz="1300" b="1" i="0" u="none" strike="noStrike" baseline="0" dirty="0" smtClean="0">
                          <a:latin typeface="Times New Roman"/>
                        </a:rPr>
                        <a:t> 1.01.17)</a:t>
                      </a:r>
                      <a:endParaRPr lang="ru-RU" sz="13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2018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2019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2020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977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Развитие экономики на период до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2020г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550,0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572,0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450,0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450,0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5910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Развитие жилья и </a:t>
                      </a:r>
                      <a:r>
                        <a:rPr lang="ru-RU" sz="1400" b="1" i="0" u="none" strike="noStrike" dirty="0" err="1">
                          <a:latin typeface="Times New Roman"/>
                        </a:rPr>
                        <a:t>жилищно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 - коммунального хозяйства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2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15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855,7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2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15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000,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2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6 370,0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2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6 200,0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2FAF"/>
                    </a:solidFill>
                  </a:tcPr>
                </a:tc>
              </a:tr>
              <a:tr h="339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Развитие образования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558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524,</a:t>
                      </a:r>
                      <a:r>
                        <a:rPr lang="en-US" sz="1400" b="1" i="0" u="none" strike="noStrike" dirty="0" smtClean="0">
                          <a:latin typeface="Times New Roman"/>
                        </a:rPr>
                        <a:t>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557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398,7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534 349,3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530 830,4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5043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Создание условий для развития социальной сферы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541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850,0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541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1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50,0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541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9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50,0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541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950,0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5419"/>
                    </a:solidFill>
                  </a:tcPr>
                </a:tc>
              </a:tr>
              <a:tr h="6101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Развитие культуры, физической культуры и спорта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107 169,5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101 267,3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98 892,3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98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187,2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551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Развитие муниципального управления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9 772,5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9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496,4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9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149,1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9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167,4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287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Обеспечение безопасности населения и муниципального имущества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D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32 835,1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D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32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304,8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D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19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107,5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D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18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607,5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D26"/>
                    </a:solidFill>
                  </a:tcPr>
                </a:tc>
              </a:tr>
              <a:tr h="5857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latin typeface="Times New Roman"/>
                        </a:rPr>
                        <a:t>Непрограммные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 направления деятельности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5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145 624,5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5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151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681,2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5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112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847,1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5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112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936,6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5FCF"/>
                    </a:solidFill>
                  </a:tcPr>
                </a:tc>
              </a:tr>
              <a:tr h="668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latin typeface="Times New Roman"/>
                        </a:rPr>
                        <a:t>ИТОГО: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871</a:t>
                      </a:r>
                      <a:r>
                        <a:rPr lang="ru-RU" sz="1600" b="1" i="0" u="none" strike="noStrike" baseline="0" dirty="0" smtClean="0">
                          <a:latin typeface="Times New Roman"/>
                        </a:rPr>
                        <a:t> 181,7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868</a:t>
                      </a:r>
                      <a:r>
                        <a:rPr lang="ru-RU" sz="1600" b="1" i="0" u="none" strike="noStrike" baseline="0" dirty="0" smtClean="0">
                          <a:latin typeface="Times New Roman"/>
                        </a:rPr>
                        <a:t> 870,4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782 115,3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777</a:t>
                      </a:r>
                      <a:r>
                        <a:rPr lang="ru-RU" sz="1600" b="1" i="0" u="none" strike="noStrike" baseline="0" dirty="0" smtClean="0">
                          <a:latin typeface="Times New Roman"/>
                        </a:rPr>
                        <a:t> 329,1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740173876"/>
              </p:ext>
            </p:extLst>
          </p:nvPr>
        </p:nvGraphicFramePr>
        <p:xfrm>
          <a:off x="6500826" y="857232"/>
          <a:ext cx="2928926" cy="2817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443657410"/>
              </p:ext>
            </p:extLst>
          </p:nvPr>
        </p:nvGraphicFramePr>
        <p:xfrm>
          <a:off x="6500826" y="2571744"/>
          <a:ext cx="2857488" cy="2746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888077399"/>
              </p:ext>
            </p:extLst>
          </p:nvPr>
        </p:nvGraphicFramePr>
        <p:xfrm>
          <a:off x="6429388" y="4071942"/>
          <a:ext cx="2857488" cy="2786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286776" y="2786058"/>
            <a:ext cx="85722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86776" y="4429132"/>
            <a:ext cx="85722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86776" y="6143644"/>
            <a:ext cx="85722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Graphic spid="9" grpId="0">
        <p:bldAsOne/>
      </p:bldGraphic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7266" y="-16718"/>
            <a:ext cx="7758138" cy="65321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МУНИЦИПАЛЬНЫЙ ДОЛГ БЮДЖЕТА</a:t>
            </a:r>
            <a:endParaRPr lang="ru-RU" sz="2400" b="1" dirty="0">
              <a:solidFill>
                <a:schemeClr val="tx1"/>
              </a:solidFill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0034" y="1142984"/>
            <a:ext cx="2571768" cy="6429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муниципального долга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1785926"/>
            <a:ext cx="3357586" cy="1285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1.01.2019 – 12 936,0тыс.руб.;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1.01.2020 – 9 172,0тыс.руб.;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1.01.2021 – 4 900,0тыс.руб.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1472" y="3571876"/>
            <a:ext cx="2571768" cy="8572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 расходов на обслуживание муниципального долга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4282" y="4429132"/>
            <a:ext cx="3357586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2018 – 580,0 тыс.руб.;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2019 – 132,7 тыс.руб.;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2020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151,0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00562" y="928670"/>
            <a:ext cx="4143404" cy="78581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долг муниципального района возникает в силу осуществления заимствований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357686" y="1857364"/>
            <a:ext cx="4500594" cy="5715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ЗАИМСТВОВАНИЯ НЕОБХОДИМЫ ДЛЯ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5286380" y="2500306"/>
            <a:ext cx="642942" cy="78581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7286644" y="2500306"/>
            <a:ext cx="642942" cy="78581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3357562"/>
            <a:ext cx="1928826" cy="7143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Финансирования дефицита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86578" y="3357562"/>
            <a:ext cx="1928826" cy="7143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Погашения долговых обязательств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авая фигурная скобка 23"/>
          <p:cNvSpPr/>
          <p:nvPr/>
        </p:nvSpPr>
        <p:spPr>
          <a:xfrm rot="5400000">
            <a:off x="6407458" y="2879426"/>
            <a:ext cx="468273" cy="2996181"/>
          </a:xfrm>
          <a:prstGeom prst="rightBrace">
            <a:avLst/>
          </a:prstGeom>
          <a:noFill/>
          <a:ln w="349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857752" y="4714884"/>
            <a:ext cx="3571900" cy="7858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заимствования подлежат учету в долговой книге муниципального района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357686" y="5500702"/>
            <a:ext cx="4500594" cy="1000132"/>
          </a:xfrm>
          <a:prstGeom prst="round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Банковские кредиты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Бюджетные кредиты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гарантий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33054" y="0"/>
            <a:ext cx="8210946" cy="836712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200" dirty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ОБЩИЕ ПАРАМЕТРЫ БЮДЖЕТА НА </a:t>
            </a:r>
            <a:r>
              <a:rPr lang="ru-RU" alt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2018 </a:t>
            </a:r>
            <a:r>
              <a:rPr lang="ru-RU" altLang="ru-RU" sz="2200" dirty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ГОД И ПЛАНОВЫЙ ПЕРИОД </a:t>
            </a:r>
            <a:r>
              <a:rPr lang="ru-RU" alt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2019-2020 ГОДОВ</a:t>
            </a:r>
            <a:endParaRPr lang="ru-RU" sz="2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81806050"/>
              </p:ext>
            </p:extLst>
          </p:nvPr>
        </p:nvGraphicFramePr>
        <p:xfrm>
          <a:off x="107504" y="620688"/>
          <a:ext cx="892899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58138" cy="64294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ДОХОДЫ И РАСХОДЫ БЮДЖЕТА НА 2018 ГОД               НА 1 ЖИТЕЛЯ</a:t>
            </a:r>
            <a:endParaRPr lang="ru-RU" sz="2400" b="1" dirty="0">
              <a:solidFill>
                <a:schemeClr val="tx1"/>
              </a:solidFill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90831688"/>
              </p:ext>
            </p:extLst>
          </p:nvPr>
        </p:nvGraphicFramePr>
        <p:xfrm>
          <a:off x="0" y="1714488"/>
          <a:ext cx="4495800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838211121"/>
              </p:ext>
            </p:extLst>
          </p:nvPr>
        </p:nvGraphicFramePr>
        <p:xfrm>
          <a:off x="4143372" y="1357298"/>
          <a:ext cx="5000628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466526" y="857232"/>
            <a:ext cx="3961458" cy="571504"/>
          </a:xfrm>
          <a:prstGeom prst="roundRect">
            <a:avLst/>
          </a:prstGeom>
          <a:solidFill>
            <a:srgbClr val="8CB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ДОХОДЫ– 35 497,0 РУБЛЕЙ</a:t>
            </a:r>
          </a:p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2017г. (39 246,0 РУБЛЕЙ)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0" y="857232"/>
            <a:ext cx="4104456" cy="571504"/>
          </a:xfrm>
          <a:prstGeom prst="roundRect">
            <a:avLst/>
          </a:prstGeom>
          <a:solidFill>
            <a:srgbClr val="8CB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– 35 913,0РУБЛЯ</a:t>
            </a:r>
          </a:p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 2017 г. (43 559,0 РУБЛЕЙ)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Grp="1"/>
          </p:cNvSpPr>
          <p:nvPr>
            <p:ph idx="4294967295"/>
          </p:nvPr>
        </p:nvSpPr>
        <p:spPr>
          <a:xfrm>
            <a:off x="285720" y="928670"/>
            <a:ext cx="8515352" cy="5643602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ru-RU" altLang="ru-RU" sz="4400" b="1" dirty="0" smtClean="0">
              <a:solidFill>
                <a:srgbClr val="CC66FF"/>
              </a:solidFill>
              <a:latin typeface="Times New Roman" pitchFamily="18" charset="0"/>
            </a:endParaRPr>
          </a:p>
          <a:p>
            <a:pPr algn="ctr">
              <a:buNone/>
            </a:pPr>
            <a:endParaRPr lang="ru-RU" altLang="ru-RU" sz="4400" b="1" dirty="0" smtClean="0">
              <a:solidFill>
                <a:srgbClr val="CC66FF"/>
              </a:solidFill>
              <a:latin typeface="Times New Roman" pitchFamily="18" charset="0"/>
            </a:endParaRPr>
          </a:p>
          <a:p>
            <a:pPr marL="45720" indent="0"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168220</a:t>
            </a:r>
            <a:r>
              <a:rPr lang="en-US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Сыктывдинский район, с. Выльгорт,  ул. Домны </a:t>
            </a:r>
            <a:r>
              <a:rPr lang="ru-RU" altLang="ru-RU" sz="40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Каликовой</a:t>
            </a: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д.62</a:t>
            </a:r>
          </a:p>
          <a:p>
            <a:pPr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45720" indent="0"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факс: (8 82130) 7-15-89; адрес электронной почты: </a:t>
            </a:r>
            <a:r>
              <a:rPr lang="ru-RU" altLang="ru-RU" sz="4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  <a:hlinkClick r:id="rId3"/>
              </a:rPr>
              <a:t>fo@syktyvdin.rkomi.ru</a:t>
            </a:r>
            <a:endParaRPr lang="ru-RU" altLang="ru-RU" sz="40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endParaRPr lang="ru-RU" altLang="ru-RU" sz="4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45720" indent="0"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График работы  управления финансов администрации МО МР «Сыктывдинский»: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        с понедельника по четверг - с 8-45 до 17-15;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        пятница - с 8-45 до 15-45; суббота, воскресенье - выходные дни.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        обеденный перерыв - с 1</a:t>
            </a:r>
            <a:r>
              <a:rPr lang="en-US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-00 до 1</a:t>
            </a:r>
            <a:r>
              <a:rPr lang="en-US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4</a:t>
            </a: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-00.</a:t>
            </a:r>
          </a:p>
          <a:p>
            <a:endParaRPr lang="ru-RU" altLang="ru-RU" sz="4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45720" indent="0">
              <a:lnSpc>
                <a:spcPct val="120000"/>
              </a:lnSpc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Проект бюджета муниципального образования муниципального района «Сыктывдинский» на 2018 год и на плановый период 2019 и 2020 годов размещен на официальном сайте МО МР «Сыктывдинский»</a:t>
            </a:r>
            <a:r>
              <a:rPr lang="en-US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и  в сообществе </a:t>
            </a:r>
            <a:r>
              <a:rPr lang="ru-RU" altLang="ru-RU" sz="40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ВКонтакте</a:t>
            </a: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  <a:hlinkClick r:id="rId4"/>
              </a:rPr>
              <a:t>https://vk.com/ibudget</a:t>
            </a:r>
            <a:r>
              <a:rPr lang="ru-RU" sz="400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altLang="ru-RU" sz="4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ru-RU" altLang="ru-RU" sz="4000" dirty="0" smtClean="0"/>
          </a:p>
        </p:txBody>
      </p:sp>
      <p:pic>
        <p:nvPicPr>
          <p:cNvPr id="6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785786" cy="785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5786" cy="785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923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7504" y="2492896"/>
            <a:ext cx="8715436" cy="17859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857"/>
            <a:ext cx="8229600" cy="64294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ПОРЯДОК СОСТАВЛЕНИЯ, УТВЕРЖДЕНИЯ И ИСПОЛНЕНИЯ БЮДЖЕТА</a:t>
            </a:r>
            <a:endParaRPr lang="ru-RU" sz="2400" b="1" dirty="0">
              <a:solidFill>
                <a:schemeClr val="tx1"/>
              </a:solidFill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0" y="571480"/>
          <a:ext cx="9144000" cy="6286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Овал 15"/>
          <p:cNvSpPr/>
          <p:nvPr/>
        </p:nvSpPr>
        <p:spPr>
          <a:xfrm>
            <a:off x="1714480" y="4214818"/>
            <a:ext cx="357190" cy="35719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714612" y="3429000"/>
            <a:ext cx="500066" cy="500066"/>
          </a:xfrm>
          <a:prstGeom prst="ellipse">
            <a:avLst/>
          </a:prstGeom>
          <a:solidFill>
            <a:srgbClr val="AC265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214810" y="2714620"/>
            <a:ext cx="642942" cy="642942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857884" y="2071678"/>
            <a:ext cx="857256" cy="785818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500034" y="5786454"/>
            <a:ext cx="1143008" cy="1588"/>
          </a:xfrm>
          <a:prstGeom prst="line">
            <a:avLst/>
          </a:prstGeom>
          <a:ln w="31750">
            <a:solidFill>
              <a:srgbClr val="E67D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071538" y="6357958"/>
            <a:ext cx="857256" cy="1588"/>
          </a:xfrm>
          <a:prstGeom prst="line">
            <a:avLst/>
          </a:prstGeom>
          <a:ln w="31750">
            <a:solidFill>
              <a:srgbClr val="E67D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1215208" y="5214950"/>
            <a:ext cx="1285090" cy="794"/>
          </a:xfrm>
          <a:prstGeom prst="line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428860" y="5715016"/>
            <a:ext cx="6858048" cy="357190"/>
          </a:xfrm>
          <a:prstGeom prst="rect">
            <a:avLst/>
          </a:prstGeom>
          <a:noFill/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Рассмотрение и утверждение проекта бюджета (15 ноября – 15 декабря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143240" y="5143512"/>
            <a:ext cx="6000760" cy="357190"/>
          </a:xfrm>
          <a:prstGeom prst="rect">
            <a:avLst/>
          </a:prstGeom>
          <a:noFill/>
          <a:ln w="31750">
            <a:solidFill>
              <a:srgbClr val="AC26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бюджета (1 января – 31 декабря)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86182" y="4572008"/>
            <a:ext cx="5357818" cy="357190"/>
          </a:xfrm>
          <a:prstGeom prst="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за исполнением (1 января – 31 декабря)</a:t>
            </a: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929058" y="3786190"/>
            <a:ext cx="5357850" cy="571504"/>
          </a:xfrm>
          <a:prstGeom prst="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Рассмотрение и утверждение годового отчета (передается администрацией в Совет не позднее 1 мая)</a:t>
            </a: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2143505" y="4500173"/>
            <a:ext cx="1571636" cy="794"/>
          </a:xfrm>
          <a:prstGeom prst="line">
            <a:avLst/>
          </a:prstGeom>
          <a:ln w="31750">
            <a:solidFill>
              <a:srgbClr val="AC2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2749537" y="3893347"/>
            <a:ext cx="1643868" cy="79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5429653" y="2999975"/>
            <a:ext cx="1571636" cy="794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857356" y="5857892"/>
            <a:ext cx="642942" cy="1588"/>
          </a:xfrm>
          <a:prstGeom prst="line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928926" y="5286388"/>
            <a:ext cx="214314" cy="1588"/>
          </a:xfrm>
          <a:prstGeom prst="line">
            <a:avLst/>
          </a:prstGeom>
          <a:ln w="31750">
            <a:solidFill>
              <a:srgbClr val="AC2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571868" y="4714884"/>
            <a:ext cx="214314" cy="1588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571868" y="3071810"/>
            <a:ext cx="857256" cy="1588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6" grpId="0" animBg="1"/>
      <p:bldP spid="17" grpId="0" animBg="1"/>
      <p:bldP spid="19" grpId="0" animBg="1"/>
      <p:bldP spid="20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58138" cy="7857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b="1" dirty="0" smtClean="0">
                <a:solidFill>
                  <a:schemeClr val="tx1"/>
                </a:solidFill>
                <a:effectLst>
                  <a:reflection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СТРУКТУРА ДОХОДНОЙ ЧАСТИ БЮДЖЕТА НА 2018 ГОД И ПЛАНОВЫЙ ПЕРИОД 2019-2020 ГОДОВ</a:t>
            </a:r>
            <a:endParaRPr lang="ru-RU" sz="2200" dirty="0">
              <a:effectLst>
                <a:reflection endPos="0" dir="5400000" sy="-100000" algn="bl" rotWithShape="0"/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41943269"/>
              </p:ext>
            </p:extLst>
          </p:nvPr>
        </p:nvGraphicFramePr>
        <p:xfrm>
          <a:off x="214282" y="928670"/>
          <a:ext cx="8643998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1066769"/>
            <a:ext cx="114300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949 513,2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1351556"/>
            <a:ext cx="114300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858 824,4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37559" y="1495399"/>
            <a:ext cx="114300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782 115,3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76256" y="1638250"/>
            <a:ext cx="114300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777 329,1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72396" y="928670"/>
            <a:ext cx="114300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  <p:bldP spid="5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053" y="0"/>
            <a:ext cx="7758138" cy="71438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СТРУКТУРА НАЛОГОВЫХ ДОХОДОВ НА 2018 ГОД И ПЛАНОВЫЙ ПЕРИОД 2019-2020 ГОДОВ </a:t>
            </a:r>
            <a:endParaRPr lang="ru-RU" sz="2400" dirty="0"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10773654"/>
              </p:ext>
            </p:extLst>
          </p:nvPr>
        </p:nvGraphicFramePr>
        <p:xfrm>
          <a:off x="0" y="836712"/>
          <a:ext cx="9144000" cy="5806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053" y="0"/>
            <a:ext cx="7758138" cy="71438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СТРУКТУРА НЕНАЛОГОВЫХ ДОХОДОВ НА 2018 ГОД И ПЛАНОВЫЙ ПЕРИОД 2019-2020 ГОДОВ </a:t>
            </a:r>
            <a:endParaRPr lang="ru-RU" sz="2400" dirty="0"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2570309"/>
              </p:ext>
            </p:extLst>
          </p:nvPr>
        </p:nvGraphicFramePr>
        <p:xfrm>
          <a:off x="0" y="928670"/>
          <a:ext cx="9144000" cy="5812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47664" y="1357298"/>
            <a:ext cx="100013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26 395,0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1500174"/>
            <a:ext cx="100013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24 778,0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56227" y="1514449"/>
            <a:ext cx="100013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24 419,0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47420" y="1785926"/>
            <a:ext cx="1077065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21 333,0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15272" y="1000108"/>
            <a:ext cx="121444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001056" cy="510334"/>
          </a:xfrm>
        </p:spPr>
        <p:txBody>
          <a:bodyPr anchor="ctr">
            <a:normAutofit fontScale="9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 ЗА 2017-2018 ГОДЫ</a:t>
            </a:r>
            <a:endParaRPr lang="ru-RU" sz="2400" b="1" dirty="0">
              <a:solidFill>
                <a:schemeClr val="tx1"/>
              </a:solidFill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23369036"/>
              </p:ext>
            </p:extLst>
          </p:nvPr>
        </p:nvGraphicFramePr>
        <p:xfrm>
          <a:off x="123825" y="556334"/>
          <a:ext cx="8928992" cy="6197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/>
                <a:gridCol w="864096"/>
                <a:gridCol w="792088"/>
                <a:gridCol w="936104"/>
              </a:tblGrid>
              <a:tr h="2083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Уточн. на 1.10.2017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1383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269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,8 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51 947,1 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-7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322,7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82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обеспечение мероприятий по переселению граждан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счет средств Фонда содействия реформированию жилищно-коммунального хозяйства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7 282,9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-7 282,9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52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обеспечение мероприятий по переселению граждан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счет средств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676,8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-5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676,8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33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создание в общеобразовательных организациях, расположенных в сельской местности, условий для занятий физической культурой и спортом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1 700,0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-1 700,0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25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Субсидия бюджетам муниципальных районов на поддержку отрасли культуры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660,2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-660,2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2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бюджетам муниципальных районов  на обеспечение развития и укрепления материально-технической базы муниципальных домов культуры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1 268,8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-1 268,8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49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субсидии (дороги,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питание 1-4 классов,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летний отдых, народные проекты)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70 354,7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277,4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-45 077,3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всего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943,4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277,4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-61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666,0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797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государственную регистрацию актов гражданского состояния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134,6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133,4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-1,2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0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составление (изменение) списков кандидатов в присяжные заседатели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213,4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213,4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04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осуществление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воинского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учета на территориях, где отсутствуют военные комиссариаты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224,4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377,4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153,0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39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выполнение передаваемых полномочий субъектов Российской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Федерации (приобретение жилья для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детей-сирот, компенсация на оплату жилого помещения, твердого топлива </a:t>
                      </a:r>
                      <a:r>
                        <a:rPr lang="ru-RU" sz="13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пед.работникам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930,5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561,5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-369,0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549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9 125,6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814,4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-2 311,2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11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обеспечение жильем отдельных категорий граждан, установленных Федеральными законами от 12 января 1995 года № 5-ФЗ "О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ветеранах»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744,8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1 489,6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744,8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74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реализацию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образовательными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учреждениями в РК основных общеобразовательных программ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445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377,0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452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962,2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585,2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71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488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536,9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494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551,9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015,0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432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поступления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3 060,1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-3 060,1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432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ДОХОДОВ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637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810,2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571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776,4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-66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033,8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4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33053" y="0"/>
            <a:ext cx="7991500" cy="9286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effectLst>
                  <a:reflection endPos="0" dir="5400000" sy="-100000" algn="bl" rotWithShape="0"/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ПРОГНОЗ БЕЗВОЗМЕЗДНЫХ ПОСТУПЛЕНИЙ ИЗ ВЫШЕСТОЯЩИХ БЮДЖЕТОВ </a:t>
            </a:r>
            <a:r>
              <a:rPr lang="ru-RU" sz="2400" b="1" dirty="0" smtClean="0">
                <a:solidFill>
                  <a:schemeClr val="tx1"/>
                </a:solidFill>
                <a:effectLst>
                  <a:reflection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 2018 ГОД И ПЛАНОВЫЙ ПЕРИОД 2019-2020 ГОДОВ</a:t>
            </a:r>
            <a:endParaRPr lang="ru-RU" sz="2400" dirty="0">
              <a:effectLst>
                <a:reflection endPos="0" dir="5400000" sy="-100000" algn="bl" rotWithShape="0"/>
              </a:effectLst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70018921"/>
              </p:ext>
            </p:extLst>
          </p:nvPr>
        </p:nvGraphicFramePr>
        <p:xfrm>
          <a:off x="121593" y="1071546"/>
          <a:ext cx="8991600" cy="557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715272" y="1071546"/>
            <a:ext cx="128585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053" y="-16396"/>
            <a:ext cx="8391474" cy="781100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СТРУКТУРА РАСХОДНОЙ ЧАСТИ </a:t>
            </a:r>
            <a:r>
              <a:rPr lang="ru-RU" sz="24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2400" dirty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НА 2018 ГОД       </a:t>
            </a:r>
            <a:r>
              <a:rPr lang="ru-RU" sz="20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0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/>
          </a:p>
        </p:txBody>
      </p:sp>
      <p:sp>
        <p:nvSpPr>
          <p:cNvPr id="5" name="Овал 4"/>
          <p:cNvSpPr/>
          <p:nvPr/>
        </p:nvSpPr>
        <p:spPr>
          <a:xfrm>
            <a:off x="558105" y="5162958"/>
            <a:ext cx="1761145" cy="16446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589 684,8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920566" y="5229200"/>
            <a:ext cx="1532670" cy="142418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73 453,8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436096" y="4941168"/>
            <a:ext cx="1428378" cy="139356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40 115,1 </a:t>
            </a:r>
          </a:p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655430" y="4293096"/>
            <a:ext cx="1354548" cy="12961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38 801,2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9052" y="3518509"/>
            <a:ext cx="1142231" cy="1094061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35 806,8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000900" y="2615557"/>
            <a:ext cx="990055" cy="96570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319250" y="5229200"/>
            <a:ext cx="1584176" cy="151216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73 783,7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Овал 13"/>
          <p:cNvSpPr/>
          <p:nvPr/>
        </p:nvSpPr>
        <p:spPr>
          <a:xfrm>
            <a:off x="8234921" y="1764532"/>
            <a:ext cx="837579" cy="85102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8392442" y="1105893"/>
            <a:ext cx="720080" cy="67148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8495928" y="484598"/>
            <a:ext cx="648072" cy="62129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54775" y="484598"/>
            <a:ext cx="1631454" cy="511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обслуживание долга    580,0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58913" y="1105893"/>
            <a:ext cx="1737013" cy="478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    1 840,2   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395595" y="1777381"/>
            <a:ext cx="932506" cy="478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2 477,4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07396" y="2591490"/>
            <a:ext cx="1850615" cy="478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ЖКХ   12 327,5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694052" y="1728547"/>
            <a:ext cx="1728192" cy="478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ациональная оборона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184998" y="3348418"/>
            <a:ext cx="1812057" cy="478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ациональная экономика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958445" y="4082425"/>
            <a:ext cx="1812057" cy="478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04445" y="4497660"/>
            <a:ext cx="1308000" cy="478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оциальная политика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53272" y="4850228"/>
            <a:ext cx="2462881" cy="478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бщегосударственные вопросы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979712" y="4861520"/>
            <a:ext cx="1812057" cy="478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09778" y="4850228"/>
            <a:ext cx="1812057" cy="478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27584" y="894606"/>
            <a:ext cx="3236998" cy="3170933"/>
          </a:xfrm>
          <a:prstGeom prst="ellipse">
            <a:avLst/>
          </a:prstGeom>
          <a:solidFill>
            <a:srgbClr val="1748D3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868 870,4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9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6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9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10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3" grpId="0"/>
      <p:bldP spid="17" grpId="0"/>
      <p:bldP spid="18" grpId="0"/>
      <p:bldP spid="19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857"/>
            <a:ext cx="8388424" cy="472741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МУНИЦИПАЛЬНЫЙ ДОРОЖНЫЙ ФОНД НА 2018 ГОД</a:t>
            </a:r>
            <a:endParaRPr lang="ru-RU" sz="2400" dirty="0">
              <a:solidFill>
                <a:schemeClr val="tx1"/>
              </a:solidFill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70279305"/>
              </p:ext>
            </p:extLst>
          </p:nvPr>
        </p:nvGraphicFramePr>
        <p:xfrm>
          <a:off x="683569" y="0"/>
          <a:ext cx="8460431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вал 7"/>
          <p:cNvSpPr/>
          <p:nvPr/>
        </p:nvSpPr>
        <p:spPr>
          <a:xfrm>
            <a:off x="755576" y="2326035"/>
            <a:ext cx="1166316" cy="5040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384,2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62050" y="1474143"/>
            <a:ext cx="1610622" cy="5040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16 325,2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933053" y="700911"/>
            <a:ext cx="1512168" cy="5040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14 825,4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4522478"/>
              </p:ext>
            </p:extLst>
          </p:nvPr>
        </p:nvGraphicFramePr>
        <p:xfrm>
          <a:off x="1141" y="2578063"/>
          <a:ext cx="9364091" cy="4379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74234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D16C61-8B3D-4BA6-8FD9-DB2BA43F2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750"/>
                                        <p:tgtEl>
                                          <p:spTgt spid="4">
                                            <p:graphicEl>
                                              <a:dgm id="{78D16C61-8B3D-4BA6-8FD9-DB2BA43F2B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9F4337-BE84-4C4B-98BA-9AFAA3A5A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750"/>
                                        <p:tgtEl>
                                          <p:spTgt spid="4">
                                            <p:graphicEl>
                                              <a:dgm id="{EB9F4337-BE84-4C4B-98BA-9AFAA3A5A8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3E6259-258B-4E34-ACE0-441EFC66A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750"/>
                                        <p:tgtEl>
                                          <p:spTgt spid="4">
                                            <p:graphicEl>
                                              <a:dgm id="{323E6259-258B-4E34-ACE0-441EFC66A3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C658E5-2915-4089-A827-F5B153E47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750"/>
                                        <p:tgtEl>
                                          <p:spTgt spid="4">
                                            <p:graphicEl>
                                              <a:dgm id="{37C658E5-2915-4089-A827-F5B153E470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4861D9-66A8-42B1-817C-6CD039BEB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750"/>
                                        <p:tgtEl>
                                          <p:spTgt spid="4">
                                            <p:graphicEl>
                                              <a:dgm id="{624861D9-66A8-42B1-817C-6CD039BEB0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3C2FF1-A863-4E76-A225-F6CA5FC88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750"/>
                                        <p:tgtEl>
                                          <p:spTgt spid="4">
                                            <p:graphicEl>
                                              <a:dgm id="{B23C2FF1-A863-4E76-A225-F6CA5FC885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BF0578-8F6C-4FF7-9B40-8A642AE929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750"/>
                                        <p:tgtEl>
                                          <p:spTgt spid="4">
                                            <p:graphicEl>
                                              <a:dgm id="{26BF0578-8F6C-4FF7-9B40-8A642AE929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9A1A291-11A0-4FEF-9922-217D37AA5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>
                                            <p:graphicEl>
                                              <a:dgm id="{B9A1A291-11A0-4FEF-9922-217D37AA5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>
                                            <p:graphicEl>
                                              <a:dgm id="{B9A1A291-11A0-4FEF-9922-217D37AA5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>
                                            <p:graphicEl>
                                              <a:dgm id="{B9A1A291-11A0-4FEF-9922-217D37AA58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75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2269B21-2E78-4DDC-90C4-CBC02439BA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>
                                            <p:graphicEl>
                                              <a:dgm id="{62269B21-2E78-4DDC-90C4-CBC02439BA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>
                                            <p:graphicEl>
                                              <a:dgm id="{62269B21-2E78-4DDC-90C4-CBC02439BA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>
                                            <p:graphicEl>
                                              <a:dgm id="{62269B21-2E78-4DDC-90C4-CBC02439BA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75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DD2B0FC-D807-42F3-AB43-FDB0207AC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>
                                            <p:graphicEl>
                                              <a:dgm id="{DDD2B0FC-D807-42F3-AB43-FDB0207AC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>
                                            <p:graphicEl>
                                              <a:dgm id="{DDD2B0FC-D807-42F3-AB43-FDB0207AC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>
                                            <p:graphicEl>
                                              <a:dgm id="{DDD2B0FC-D807-42F3-AB43-FDB0207ACD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75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0821BE7-D278-4D52-B2ED-DA160FD38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>
                                            <p:graphicEl>
                                              <a:dgm id="{C0821BE7-D278-4D52-B2ED-DA160FD38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>
                                            <p:graphicEl>
                                              <a:dgm id="{C0821BE7-D278-4D52-B2ED-DA160FD38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>
                                            <p:graphicEl>
                                              <a:dgm id="{C0821BE7-D278-4D52-B2ED-DA160FD386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75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811FF00-FF1B-4505-ACD4-A616D1E0D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>
                                            <p:graphicEl>
                                              <a:dgm id="{C811FF00-FF1B-4505-ACD4-A616D1E0D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>
                                            <p:graphicEl>
                                              <a:dgm id="{C811FF00-FF1B-4505-ACD4-A616D1E0D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1">
                                            <p:graphicEl>
                                              <a:dgm id="{C811FF00-FF1B-4505-ACD4-A616D1E0DE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8" grpId="0"/>
      <p:bldP spid="9" grpId="0"/>
      <p:bldP spid="10" grpId="0"/>
      <p:bldGraphic spid="11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3460</TotalTime>
  <Words>1050</Words>
  <Application>Microsoft Office PowerPoint</Application>
  <PresentationFormat>Экран (4:3)</PresentationFormat>
  <Paragraphs>248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Презентация PowerPoint</vt:lpstr>
      <vt:lpstr>ПОРЯДОК СОСТАВЛЕНИЯ, УТВЕРЖДЕНИЯ И ИСПОЛНЕНИЯ БЮДЖЕТА</vt:lpstr>
      <vt:lpstr>СТРУКТУРА ДОХОДНОЙ ЧАСТИ БЮДЖЕТА НА 2018 ГОД И ПЛАНОВЫЙ ПЕРИОД 2019-2020 ГОДОВ</vt:lpstr>
      <vt:lpstr>СТРУКТУРА НАЛОГОВЫХ ДОХОДОВ НА 2018 ГОД И ПЛАНОВЫЙ ПЕРИОД 2019-2020 ГОДОВ </vt:lpstr>
      <vt:lpstr>СТРУКТУРА НЕНАЛОГОВЫХ ДОХОДОВ НА 2018 ГОД И ПЛАНОВЫЙ ПЕРИОД 2019-2020 ГОДОВ </vt:lpstr>
      <vt:lpstr>БЕЗВОЗМЕЗДНЫЕ ПОСТУПЛЕНИЯ ЗА 2017-2018 ГОДЫ</vt:lpstr>
      <vt:lpstr>ПРОГНОЗ БЕЗВОЗМЕЗДНЫХ ПОСТУПЛЕНИЙ ИЗ ВЫШЕСТОЯЩИХ БЮДЖЕТОВ НА 2018 ГОД И ПЛАНОВЫЙ ПЕРИОД 2019-2020 ГОДОВ</vt:lpstr>
      <vt:lpstr>СТРУКТУРА РАСХОДНОЙ ЧАСТИ БЮДЖЕТА                               НА 2018 ГОД       (тыс.руб)</vt:lpstr>
      <vt:lpstr>МУНИЦИПАЛЬНЫЙ ДОРОЖНЫЙ ФОНД НА 2018 ГОД</vt:lpstr>
      <vt:lpstr>МУНИЦИПАЛЬНЫЕ ПРОГРАММЫ НА 2018 И ПЛАНОВЫЙ ПЕРИОД 2019-2020 ГОДОВ</vt:lpstr>
      <vt:lpstr>МУНИЦИПАЛЬНЫЙ ДОЛГ БЮДЖЕТА</vt:lpstr>
      <vt:lpstr>ОБЩИЕ ПАРАМЕТРЫ БЮДЖЕТА НА 2018 ГОД И ПЛАНОВЫЙ ПЕРИОД 2019-2020 ГОДОВ</vt:lpstr>
      <vt:lpstr>ДОХОДЫ И РАСХОДЫ БЮДЖЕТА НА 2018 ГОД               НА 1 ЖИТЕЛЯ</vt:lpstr>
      <vt:lpstr>КОНТАКТНАЯ ИНФОРМАЦИЯ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PUSER27_1</dc:creator>
  <cp:lastModifiedBy>PUSER00_7</cp:lastModifiedBy>
  <cp:revision>320</cp:revision>
  <cp:lastPrinted>2017-11-15T10:00:46Z</cp:lastPrinted>
  <dcterms:modified xsi:type="dcterms:W3CDTF">2018-01-17T05:46:29Z</dcterms:modified>
</cp:coreProperties>
</file>